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6"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Lst>
  <p:sldSz cx="12192000" cy="6858000"/>
  <p:notesSz cx="6858000" cy="9144000"/>
  <p:defaultTextStyle>
    <a:defPPr>
      <a:defRPr lang="en-R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E3C1-483E-B893-71DF-7334FD4EB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RW"/>
          </a:p>
        </p:txBody>
      </p:sp>
      <p:sp>
        <p:nvSpPr>
          <p:cNvPr id="3" name="Subtitle 2">
            <a:extLst>
              <a:ext uri="{FF2B5EF4-FFF2-40B4-BE49-F238E27FC236}">
                <a16:creationId xmlns:a16="http://schemas.microsoft.com/office/drawing/2014/main" id="{E73AE289-8E34-F07E-FEBD-A2CD5B2EA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RW"/>
          </a:p>
        </p:txBody>
      </p:sp>
      <p:sp>
        <p:nvSpPr>
          <p:cNvPr id="4" name="Date Placeholder 3">
            <a:extLst>
              <a:ext uri="{FF2B5EF4-FFF2-40B4-BE49-F238E27FC236}">
                <a16:creationId xmlns:a16="http://schemas.microsoft.com/office/drawing/2014/main" id="{8921CB67-5B55-C451-0B9E-58EE657BD6F2}"/>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83AD4406-EABD-4697-55BA-FE2FDBCA4FC5}"/>
              </a:ext>
            </a:extLst>
          </p:cNvPr>
          <p:cNvSpPr>
            <a:spLocks noGrp="1"/>
          </p:cNvSpPr>
          <p:nvPr>
            <p:ph type="ftr" sz="quarter" idx="11"/>
          </p:nvPr>
        </p:nvSpPr>
        <p:spPr/>
        <p:txBody>
          <a:bodyPr/>
          <a:lstStyle/>
          <a:p>
            <a:endParaRPr lang="en-RW"/>
          </a:p>
        </p:txBody>
      </p:sp>
      <p:sp>
        <p:nvSpPr>
          <p:cNvPr id="6" name="Slide Number Placeholder 5">
            <a:extLst>
              <a:ext uri="{FF2B5EF4-FFF2-40B4-BE49-F238E27FC236}">
                <a16:creationId xmlns:a16="http://schemas.microsoft.com/office/drawing/2014/main" id="{F3089E94-842A-3BB2-AFFA-5D2845C7C7CB}"/>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277035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D68D-9317-C4E8-F98F-186CFE9E0174}"/>
              </a:ext>
            </a:extLst>
          </p:cNvPr>
          <p:cNvSpPr>
            <a:spLocks noGrp="1"/>
          </p:cNvSpPr>
          <p:nvPr>
            <p:ph type="title"/>
          </p:nvPr>
        </p:nvSpPr>
        <p:spPr/>
        <p:txBody>
          <a:bodyPr/>
          <a:lstStyle/>
          <a:p>
            <a:r>
              <a:rPr lang="en-US"/>
              <a:t>Click to edit Master title style</a:t>
            </a:r>
            <a:endParaRPr lang="en-RW"/>
          </a:p>
        </p:txBody>
      </p:sp>
      <p:sp>
        <p:nvSpPr>
          <p:cNvPr id="3" name="Vertical Text Placeholder 2">
            <a:extLst>
              <a:ext uri="{FF2B5EF4-FFF2-40B4-BE49-F238E27FC236}">
                <a16:creationId xmlns:a16="http://schemas.microsoft.com/office/drawing/2014/main" id="{869FE583-9241-21B7-320D-A8E575EB0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Date Placeholder 3">
            <a:extLst>
              <a:ext uri="{FF2B5EF4-FFF2-40B4-BE49-F238E27FC236}">
                <a16:creationId xmlns:a16="http://schemas.microsoft.com/office/drawing/2014/main" id="{A7F081E7-F440-3BF6-35F1-ABB91DE0D04A}"/>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B8B83038-7053-633A-EF55-5D89BE664AFF}"/>
              </a:ext>
            </a:extLst>
          </p:cNvPr>
          <p:cNvSpPr>
            <a:spLocks noGrp="1"/>
          </p:cNvSpPr>
          <p:nvPr>
            <p:ph type="ftr" sz="quarter" idx="11"/>
          </p:nvPr>
        </p:nvSpPr>
        <p:spPr/>
        <p:txBody>
          <a:bodyPr/>
          <a:lstStyle/>
          <a:p>
            <a:endParaRPr lang="en-RW"/>
          </a:p>
        </p:txBody>
      </p:sp>
      <p:sp>
        <p:nvSpPr>
          <p:cNvPr id="6" name="Slide Number Placeholder 5">
            <a:extLst>
              <a:ext uri="{FF2B5EF4-FFF2-40B4-BE49-F238E27FC236}">
                <a16:creationId xmlns:a16="http://schemas.microsoft.com/office/drawing/2014/main" id="{EF28457B-F051-F2E4-261E-134EF772C411}"/>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303947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FD985F-F9B7-ABD1-44E0-6AC74DE033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RW"/>
          </a:p>
        </p:txBody>
      </p:sp>
      <p:sp>
        <p:nvSpPr>
          <p:cNvPr id="3" name="Vertical Text Placeholder 2">
            <a:extLst>
              <a:ext uri="{FF2B5EF4-FFF2-40B4-BE49-F238E27FC236}">
                <a16:creationId xmlns:a16="http://schemas.microsoft.com/office/drawing/2014/main" id="{2F463CA0-F370-CD0D-64C0-64FB4EDB1B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Date Placeholder 3">
            <a:extLst>
              <a:ext uri="{FF2B5EF4-FFF2-40B4-BE49-F238E27FC236}">
                <a16:creationId xmlns:a16="http://schemas.microsoft.com/office/drawing/2014/main" id="{69922E9A-3B9E-9911-D0BA-05470B787C22}"/>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BB67EE2C-057C-4222-EC91-506CFFA0F130}"/>
              </a:ext>
            </a:extLst>
          </p:cNvPr>
          <p:cNvSpPr>
            <a:spLocks noGrp="1"/>
          </p:cNvSpPr>
          <p:nvPr>
            <p:ph type="ftr" sz="quarter" idx="11"/>
          </p:nvPr>
        </p:nvSpPr>
        <p:spPr/>
        <p:txBody>
          <a:bodyPr/>
          <a:lstStyle/>
          <a:p>
            <a:endParaRPr lang="en-RW"/>
          </a:p>
        </p:txBody>
      </p:sp>
      <p:sp>
        <p:nvSpPr>
          <p:cNvPr id="6" name="Slide Number Placeholder 5">
            <a:extLst>
              <a:ext uri="{FF2B5EF4-FFF2-40B4-BE49-F238E27FC236}">
                <a16:creationId xmlns:a16="http://schemas.microsoft.com/office/drawing/2014/main" id="{89727100-8545-6BEF-9B73-D79D2200CB28}"/>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215008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4E5E-FE9F-E8FC-80D0-75810BD9CEFD}"/>
              </a:ext>
            </a:extLst>
          </p:cNvPr>
          <p:cNvSpPr>
            <a:spLocks noGrp="1"/>
          </p:cNvSpPr>
          <p:nvPr>
            <p:ph type="title"/>
          </p:nvPr>
        </p:nvSpPr>
        <p:spPr/>
        <p:txBody>
          <a:bodyPr/>
          <a:lstStyle/>
          <a:p>
            <a:r>
              <a:rPr lang="en-US"/>
              <a:t>Click to edit Master title style</a:t>
            </a:r>
            <a:endParaRPr lang="en-RW"/>
          </a:p>
        </p:txBody>
      </p:sp>
      <p:sp>
        <p:nvSpPr>
          <p:cNvPr id="3" name="Content Placeholder 2">
            <a:extLst>
              <a:ext uri="{FF2B5EF4-FFF2-40B4-BE49-F238E27FC236}">
                <a16:creationId xmlns:a16="http://schemas.microsoft.com/office/drawing/2014/main" id="{84B07B0C-B6DC-6ADB-0A40-1922DBFFD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Date Placeholder 3">
            <a:extLst>
              <a:ext uri="{FF2B5EF4-FFF2-40B4-BE49-F238E27FC236}">
                <a16:creationId xmlns:a16="http://schemas.microsoft.com/office/drawing/2014/main" id="{39D581F3-C69F-7A42-D8BA-D9B365A39778}"/>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DED1EA6B-DBD8-E31D-A70E-4AF1E413BD65}"/>
              </a:ext>
            </a:extLst>
          </p:cNvPr>
          <p:cNvSpPr>
            <a:spLocks noGrp="1"/>
          </p:cNvSpPr>
          <p:nvPr>
            <p:ph type="ftr" sz="quarter" idx="11"/>
          </p:nvPr>
        </p:nvSpPr>
        <p:spPr/>
        <p:txBody>
          <a:bodyPr/>
          <a:lstStyle/>
          <a:p>
            <a:endParaRPr lang="en-RW"/>
          </a:p>
        </p:txBody>
      </p:sp>
      <p:sp>
        <p:nvSpPr>
          <p:cNvPr id="6" name="Slide Number Placeholder 5">
            <a:extLst>
              <a:ext uri="{FF2B5EF4-FFF2-40B4-BE49-F238E27FC236}">
                <a16:creationId xmlns:a16="http://schemas.microsoft.com/office/drawing/2014/main" id="{86CD45B2-8955-893B-218F-0DC66D4A1F44}"/>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283860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4548A-2B71-021E-504A-35E8F78BB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RW"/>
          </a:p>
        </p:txBody>
      </p:sp>
      <p:sp>
        <p:nvSpPr>
          <p:cNvPr id="3" name="Text Placeholder 2">
            <a:extLst>
              <a:ext uri="{FF2B5EF4-FFF2-40B4-BE49-F238E27FC236}">
                <a16:creationId xmlns:a16="http://schemas.microsoft.com/office/drawing/2014/main" id="{05994B3C-CAF3-BE7B-2045-E9BB877C93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1F114D-E5B0-B273-EADC-D522927CAFFA}"/>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777ED138-6472-D946-B5BC-947E2316FDBD}"/>
              </a:ext>
            </a:extLst>
          </p:cNvPr>
          <p:cNvSpPr>
            <a:spLocks noGrp="1"/>
          </p:cNvSpPr>
          <p:nvPr>
            <p:ph type="ftr" sz="quarter" idx="11"/>
          </p:nvPr>
        </p:nvSpPr>
        <p:spPr/>
        <p:txBody>
          <a:bodyPr/>
          <a:lstStyle/>
          <a:p>
            <a:endParaRPr lang="en-RW"/>
          </a:p>
        </p:txBody>
      </p:sp>
      <p:sp>
        <p:nvSpPr>
          <p:cNvPr id="6" name="Slide Number Placeholder 5">
            <a:extLst>
              <a:ext uri="{FF2B5EF4-FFF2-40B4-BE49-F238E27FC236}">
                <a16:creationId xmlns:a16="http://schemas.microsoft.com/office/drawing/2014/main" id="{250F4588-BE15-88D0-DF25-FC3AF37550EC}"/>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358226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3718-D0AA-8C1F-F38E-95B75E9A02B0}"/>
              </a:ext>
            </a:extLst>
          </p:cNvPr>
          <p:cNvSpPr>
            <a:spLocks noGrp="1"/>
          </p:cNvSpPr>
          <p:nvPr>
            <p:ph type="title"/>
          </p:nvPr>
        </p:nvSpPr>
        <p:spPr/>
        <p:txBody>
          <a:bodyPr/>
          <a:lstStyle/>
          <a:p>
            <a:r>
              <a:rPr lang="en-US"/>
              <a:t>Click to edit Master title style</a:t>
            </a:r>
            <a:endParaRPr lang="en-RW"/>
          </a:p>
        </p:txBody>
      </p:sp>
      <p:sp>
        <p:nvSpPr>
          <p:cNvPr id="3" name="Content Placeholder 2">
            <a:extLst>
              <a:ext uri="{FF2B5EF4-FFF2-40B4-BE49-F238E27FC236}">
                <a16:creationId xmlns:a16="http://schemas.microsoft.com/office/drawing/2014/main" id="{1AC69A06-7F48-6060-022B-1E4752158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Content Placeholder 3">
            <a:extLst>
              <a:ext uri="{FF2B5EF4-FFF2-40B4-BE49-F238E27FC236}">
                <a16:creationId xmlns:a16="http://schemas.microsoft.com/office/drawing/2014/main" id="{D057CE0F-73C8-B67F-280B-C52651F17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5" name="Date Placeholder 4">
            <a:extLst>
              <a:ext uri="{FF2B5EF4-FFF2-40B4-BE49-F238E27FC236}">
                <a16:creationId xmlns:a16="http://schemas.microsoft.com/office/drawing/2014/main" id="{075E32A3-A989-B69E-2579-5A2517C9AF14}"/>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6" name="Footer Placeholder 5">
            <a:extLst>
              <a:ext uri="{FF2B5EF4-FFF2-40B4-BE49-F238E27FC236}">
                <a16:creationId xmlns:a16="http://schemas.microsoft.com/office/drawing/2014/main" id="{7667822E-C903-5C27-D60B-01A1026B2257}"/>
              </a:ext>
            </a:extLst>
          </p:cNvPr>
          <p:cNvSpPr>
            <a:spLocks noGrp="1"/>
          </p:cNvSpPr>
          <p:nvPr>
            <p:ph type="ftr" sz="quarter" idx="11"/>
          </p:nvPr>
        </p:nvSpPr>
        <p:spPr/>
        <p:txBody>
          <a:bodyPr/>
          <a:lstStyle/>
          <a:p>
            <a:endParaRPr lang="en-RW"/>
          </a:p>
        </p:txBody>
      </p:sp>
      <p:sp>
        <p:nvSpPr>
          <p:cNvPr id="7" name="Slide Number Placeholder 6">
            <a:extLst>
              <a:ext uri="{FF2B5EF4-FFF2-40B4-BE49-F238E27FC236}">
                <a16:creationId xmlns:a16="http://schemas.microsoft.com/office/drawing/2014/main" id="{4A055B41-9074-9E9C-DB14-A1DF1F28DDCC}"/>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35405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1498-9930-67C2-0098-D898531CADFC}"/>
              </a:ext>
            </a:extLst>
          </p:cNvPr>
          <p:cNvSpPr>
            <a:spLocks noGrp="1"/>
          </p:cNvSpPr>
          <p:nvPr>
            <p:ph type="title"/>
          </p:nvPr>
        </p:nvSpPr>
        <p:spPr>
          <a:xfrm>
            <a:off x="839788" y="365125"/>
            <a:ext cx="10515600" cy="1325563"/>
          </a:xfrm>
        </p:spPr>
        <p:txBody>
          <a:bodyPr/>
          <a:lstStyle/>
          <a:p>
            <a:r>
              <a:rPr lang="en-US"/>
              <a:t>Click to edit Master title style</a:t>
            </a:r>
            <a:endParaRPr lang="en-RW"/>
          </a:p>
        </p:txBody>
      </p:sp>
      <p:sp>
        <p:nvSpPr>
          <p:cNvPr id="3" name="Text Placeholder 2">
            <a:extLst>
              <a:ext uri="{FF2B5EF4-FFF2-40B4-BE49-F238E27FC236}">
                <a16:creationId xmlns:a16="http://schemas.microsoft.com/office/drawing/2014/main" id="{63F96DAA-ABB5-3FB6-BFF8-C32CC1CB3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3B0C8-0BC5-2647-B1ED-3ADCB1E224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5" name="Text Placeholder 4">
            <a:extLst>
              <a:ext uri="{FF2B5EF4-FFF2-40B4-BE49-F238E27FC236}">
                <a16:creationId xmlns:a16="http://schemas.microsoft.com/office/drawing/2014/main" id="{228B8268-7126-7DAF-8DB3-11E77D132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20B74-F85E-13F3-04A8-6287B0730B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7" name="Date Placeholder 6">
            <a:extLst>
              <a:ext uri="{FF2B5EF4-FFF2-40B4-BE49-F238E27FC236}">
                <a16:creationId xmlns:a16="http://schemas.microsoft.com/office/drawing/2014/main" id="{C5080395-2476-D345-39F9-E315A2C07BF3}"/>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8" name="Footer Placeholder 7">
            <a:extLst>
              <a:ext uri="{FF2B5EF4-FFF2-40B4-BE49-F238E27FC236}">
                <a16:creationId xmlns:a16="http://schemas.microsoft.com/office/drawing/2014/main" id="{69FE91FD-9FBF-3F0B-1ED0-56E931659244}"/>
              </a:ext>
            </a:extLst>
          </p:cNvPr>
          <p:cNvSpPr>
            <a:spLocks noGrp="1"/>
          </p:cNvSpPr>
          <p:nvPr>
            <p:ph type="ftr" sz="quarter" idx="11"/>
          </p:nvPr>
        </p:nvSpPr>
        <p:spPr/>
        <p:txBody>
          <a:bodyPr/>
          <a:lstStyle/>
          <a:p>
            <a:endParaRPr lang="en-RW"/>
          </a:p>
        </p:txBody>
      </p:sp>
      <p:sp>
        <p:nvSpPr>
          <p:cNvPr id="9" name="Slide Number Placeholder 8">
            <a:extLst>
              <a:ext uri="{FF2B5EF4-FFF2-40B4-BE49-F238E27FC236}">
                <a16:creationId xmlns:a16="http://schemas.microsoft.com/office/drawing/2014/main" id="{15DDFAA6-FF34-B6F0-427F-172EF1C40558}"/>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368461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04C7-9857-5699-BDC8-DBF77E7B76C3}"/>
              </a:ext>
            </a:extLst>
          </p:cNvPr>
          <p:cNvSpPr>
            <a:spLocks noGrp="1"/>
          </p:cNvSpPr>
          <p:nvPr>
            <p:ph type="title"/>
          </p:nvPr>
        </p:nvSpPr>
        <p:spPr/>
        <p:txBody>
          <a:bodyPr/>
          <a:lstStyle/>
          <a:p>
            <a:r>
              <a:rPr lang="en-US"/>
              <a:t>Click to edit Master title style</a:t>
            </a:r>
            <a:endParaRPr lang="en-RW"/>
          </a:p>
        </p:txBody>
      </p:sp>
      <p:sp>
        <p:nvSpPr>
          <p:cNvPr id="3" name="Date Placeholder 2">
            <a:extLst>
              <a:ext uri="{FF2B5EF4-FFF2-40B4-BE49-F238E27FC236}">
                <a16:creationId xmlns:a16="http://schemas.microsoft.com/office/drawing/2014/main" id="{F8E1C2A9-B9AB-3C5B-168A-BC9F66CCF9D0}"/>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4" name="Footer Placeholder 3">
            <a:extLst>
              <a:ext uri="{FF2B5EF4-FFF2-40B4-BE49-F238E27FC236}">
                <a16:creationId xmlns:a16="http://schemas.microsoft.com/office/drawing/2014/main" id="{6CDC5083-7899-853E-D4B9-DF8A5A4240AC}"/>
              </a:ext>
            </a:extLst>
          </p:cNvPr>
          <p:cNvSpPr>
            <a:spLocks noGrp="1"/>
          </p:cNvSpPr>
          <p:nvPr>
            <p:ph type="ftr" sz="quarter" idx="11"/>
          </p:nvPr>
        </p:nvSpPr>
        <p:spPr/>
        <p:txBody>
          <a:bodyPr/>
          <a:lstStyle/>
          <a:p>
            <a:endParaRPr lang="en-RW"/>
          </a:p>
        </p:txBody>
      </p:sp>
      <p:sp>
        <p:nvSpPr>
          <p:cNvPr id="5" name="Slide Number Placeholder 4">
            <a:extLst>
              <a:ext uri="{FF2B5EF4-FFF2-40B4-BE49-F238E27FC236}">
                <a16:creationId xmlns:a16="http://schemas.microsoft.com/office/drawing/2014/main" id="{DAE91C8E-76F7-A362-4A95-7E939E4CAA35}"/>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239463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AD4824-6A39-97A4-8F5C-530371307CFA}"/>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3" name="Footer Placeholder 2">
            <a:extLst>
              <a:ext uri="{FF2B5EF4-FFF2-40B4-BE49-F238E27FC236}">
                <a16:creationId xmlns:a16="http://schemas.microsoft.com/office/drawing/2014/main" id="{E487E5EB-888B-6CAE-B85E-C1E9FFFF674D}"/>
              </a:ext>
            </a:extLst>
          </p:cNvPr>
          <p:cNvSpPr>
            <a:spLocks noGrp="1"/>
          </p:cNvSpPr>
          <p:nvPr>
            <p:ph type="ftr" sz="quarter" idx="11"/>
          </p:nvPr>
        </p:nvSpPr>
        <p:spPr/>
        <p:txBody>
          <a:bodyPr/>
          <a:lstStyle/>
          <a:p>
            <a:endParaRPr lang="en-RW"/>
          </a:p>
        </p:txBody>
      </p:sp>
      <p:sp>
        <p:nvSpPr>
          <p:cNvPr id="4" name="Slide Number Placeholder 3">
            <a:extLst>
              <a:ext uri="{FF2B5EF4-FFF2-40B4-BE49-F238E27FC236}">
                <a16:creationId xmlns:a16="http://schemas.microsoft.com/office/drawing/2014/main" id="{51586230-D97C-0EEB-0860-D4E3110DA38C}"/>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334821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F075-D381-2A2C-88E3-B84847CD2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RW"/>
          </a:p>
        </p:txBody>
      </p:sp>
      <p:sp>
        <p:nvSpPr>
          <p:cNvPr id="3" name="Content Placeholder 2">
            <a:extLst>
              <a:ext uri="{FF2B5EF4-FFF2-40B4-BE49-F238E27FC236}">
                <a16:creationId xmlns:a16="http://schemas.microsoft.com/office/drawing/2014/main" id="{4D8944AD-1DC8-4905-8943-0F40DDF1F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Text Placeholder 3">
            <a:extLst>
              <a:ext uri="{FF2B5EF4-FFF2-40B4-BE49-F238E27FC236}">
                <a16:creationId xmlns:a16="http://schemas.microsoft.com/office/drawing/2014/main" id="{D03AD119-86A2-2FA9-CCBC-508471EB2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1BB26-6697-077D-387F-6207FB63E422}"/>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6" name="Footer Placeholder 5">
            <a:extLst>
              <a:ext uri="{FF2B5EF4-FFF2-40B4-BE49-F238E27FC236}">
                <a16:creationId xmlns:a16="http://schemas.microsoft.com/office/drawing/2014/main" id="{8DBE5E41-EE0F-7925-1D7A-A5A98B07C328}"/>
              </a:ext>
            </a:extLst>
          </p:cNvPr>
          <p:cNvSpPr>
            <a:spLocks noGrp="1"/>
          </p:cNvSpPr>
          <p:nvPr>
            <p:ph type="ftr" sz="quarter" idx="11"/>
          </p:nvPr>
        </p:nvSpPr>
        <p:spPr/>
        <p:txBody>
          <a:bodyPr/>
          <a:lstStyle/>
          <a:p>
            <a:endParaRPr lang="en-RW"/>
          </a:p>
        </p:txBody>
      </p:sp>
      <p:sp>
        <p:nvSpPr>
          <p:cNvPr id="7" name="Slide Number Placeholder 6">
            <a:extLst>
              <a:ext uri="{FF2B5EF4-FFF2-40B4-BE49-F238E27FC236}">
                <a16:creationId xmlns:a16="http://schemas.microsoft.com/office/drawing/2014/main" id="{1C0AB370-9586-B384-5AD0-BDC2842DAC27}"/>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80350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9EDF-95D5-38FA-6EB8-9D5049331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RW"/>
          </a:p>
        </p:txBody>
      </p:sp>
      <p:sp>
        <p:nvSpPr>
          <p:cNvPr id="3" name="Picture Placeholder 2">
            <a:extLst>
              <a:ext uri="{FF2B5EF4-FFF2-40B4-BE49-F238E27FC236}">
                <a16:creationId xmlns:a16="http://schemas.microsoft.com/office/drawing/2014/main" id="{1C65EFF9-A541-A02C-3C17-D9C0D6514C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W"/>
          </a:p>
        </p:txBody>
      </p:sp>
      <p:sp>
        <p:nvSpPr>
          <p:cNvPr id="4" name="Text Placeholder 3">
            <a:extLst>
              <a:ext uri="{FF2B5EF4-FFF2-40B4-BE49-F238E27FC236}">
                <a16:creationId xmlns:a16="http://schemas.microsoft.com/office/drawing/2014/main" id="{3D058F7A-4C13-3228-4334-C4DF364C6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8591F-360C-833C-2A91-0649A66F442E}"/>
              </a:ext>
            </a:extLst>
          </p:cNvPr>
          <p:cNvSpPr>
            <a:spLocks noGrp="1"/>
          </p:cNvSpPr>
          <p:nvPr>
            <p:ph type="dt" sz="half" idx="10"/>
          </p:nvPr>
        </p:nvSpPr>
        <p:spPr/>
        <p:txBody>
          <a:bodyPr/>
          <a:lstStyle/>
          <a:p>
            <a:fld id="{E165FA1E-0CE3-4BB9-88D5-39A9CBFA81D9}" type="datetimeFigureOut">
              <a:rPr lang="en-RW" smtClean="0"/>
              <a:t>09/06/2023</a:t>
            </a:fld>
            <a:endParaRPr lang="en-RW"/>
          </a:p>
        </p:txBody>
      </p:sp>
      <p:sp>
        <p:nvSpPr>
          <p:cNvPr id="6" name="Footer Placeholder 5">
            <a:extLst>
              <a:ext uri="{FF2B5EF4-FFF2-40B4-BE49-F238E27FC236}">
                <a16:creationId xmlns:a16="http://schemas.microsoft.com/office/drawing/2014/main" id="{52DF4313-7160-FF81-F1E7-98BE1A4BAF49}"/>
              </a:ext>
            </a:extLst>
          </p:cNvPr>
          <p:cNvSpPr>
            <a:spLocks noGrp="1"/>
          </p:cNvSpPr>
          <p:nvPr>
            <p:ph type="ftr" sz="quarter" idx="11"/>
          </p:nvPr>
        </p:nvSpPr>
        <p:spPr/>
        <p:txBody>
          <a:bodyPr/>
          <a:lstStyle/>
          <a:p>
            <a:endParaRPr lang="en-RW"/>
          </a:p>
        </p:txBody>
      </p:sp>
      <p:sp>
        <p:nvSpPr>
          <p:cNvPr id="7" name="Slide Number Placeholder 6">
            <a:extLst>
              <a:ext uri="{FF2B5EF4-FFF2-40B4-BE49-F238E27FC236}">
                <a16:creationId xmlns:a16="http://schemas.microsoft.com/office/drawing/2014/main" id="{453D83B5-FC31-3BCC-70B6-C139371948B8}"/>
              </a:ext>
            </a:extLst>
          </p:cNvPr>
          <p:cNvSpPr>
            <a:spLocks noGrp="1"/>
          </p:cNvSpPr>
          <p:nvPr>
            <p:ph type="sldNum" sz="quarter" idx="12"/>
          </p:nvPr>
        </p:nvSpPr>
        <p:spPr/>
        <p:txBody>
          <a:bodyPr/>
          <a:lstStyle/>
          <a:p>
            <a:fld id="{066613E6-62AC-43A2-9BBC-A5CEDB6608EE}" type="slidenum">
              <a:rPr lang="en-RW" smtClean="0"/>
              <a:t>‹#›</a:t>
            </a:fld>
            <a:endParaRPr lang="en-RW"/>
          </a:p>
        </p:txBody>
      </p:sp>
    </p:spTree>
    <p:extLst>
      <p:ext uri="{BB962C8B-B14F-4D97-AF65-F5344CB8AC3E}">
        <p14:creationId xmlns:p14="http://schemas.microsoft.com/office/powerpoint/2010/main" val="125773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6F6058-519F-359A-70D5-79843D04C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RW"/>
          </a:p>
        </p:txBody>
      </p:sp>
      <p:sp>
        <p:nvSpPr>
          <p:cNvPr id="3" name="Text Placeholder 2">
            <a:extLst>
              <a:ext uri="{FF2B5EF4-FFF2-40B4-BE49-F238E27FC236}">
                <a16:creationId xmlns:a16="http://schemas.microsoft.com/office/drawing/2014/main" id="{BFB7BB35-035D-AD1D-8C86-C372314F6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4" name="Date Placeholder 3">
            <a:extLst>
              <a:ext uri="{FF2B5EF4-FFF2-40B4-BE49-F238E27FC236}">
                <a16:creationId xmlns:a16="http://schemas.microsoft.com/office/drawing/2014/main" id="{76162075-EA90-B9AB-581A-B48617F72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5FA1E-0CE3-4BB9-88D5-39A9CBFA81D9}" type="datetimeFigureOut">
              <a:rPr lang="en-RW" smtClean="0"/>
              <a:t>09/06/2023</a:t>
            </a:fld>
            <a:endParaRPr lang="en-RW"/>
          </a:p>
        </p:txBody>
      </p:sp>
      <p:sp>
        <p:nvSpPr>
          <p:cNvPr id="5" name="Footer Placeholder 4">
            <a:extLst>
              <a:ext uri="{FF2B5EF4-FFF2-40B4-BE49-F238E27FC236}">
                <a16:creationId xmlns:a16="http://schemas.microsoft.com/office/drawing/2014/main" id="{5A92F015-845A-D998-3B93-8F4BC57452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W"/>
          </a:p>
        </p:txBody>
      </p:sp>
      <p:sp>
        <p:nvSpPr>
          <p:cNvPr id="6" name="Slide Number Placeholder 5">
            <a:extLst>
              <a:ext uri="{FF2B5EF4-FFF2-40B4-BE49-F238E27FC236}">
                <a16:creationId xmlns:a16="http://schemas.microsoft.com/office/drawing/2014/main" id="{A8BDEA8A-B5D4-5B1B-675C-B1628E889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613E6-62AC-43A2-9BBC-A5CEDB6608EE}" type="slidenum">
              <a:rPr lang="en-RW" smtClean="0"/>
              <a:t>‹#›</a:t>
            </a:fld>
            <a:endParaRPr lang="en-RW"/>
          </a:p>
        </p:txBody>
      </p:sp>
    </p:spTree>
    <p:extLst>
      <p:ext uri="{BB962C8B-B14F-4D97-AF65-F5344CB8AC3E}">
        <p14:creationId xmlns:p14="http://schemas.microsoft.com/office/powerpoint/2010/main" val="183661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4056-3217-3D80-0613-F6743B70075D}"/>
              </a:ext>
            </a:extLst>
          </p:cNvPr>
          <p:cNvSpPr>
            <a:spLocks noGrp="1"/>
          </p:cNvSpPr>
          <p:nvPr>
            <p:ph type="ctrTitle"/>
          </p:nvPr>
        </p:nvSpPr>
        <p:spPr>
          <a:xfrm>
            <a:off x="1524000" y="1122363"/>
            <a:ext cx="9144000" cy="1655762"/>
          </a:xfrm>
        </p:spPr>
        <p:txBody>
          <a:bodyPr>
            <a:normAutofit/>
          </a:bodyPr>
          <a:lstStyle/>
          <a:p>
            <a:r>
              <a:rPr lang="en-US" sz="2800" b="1" dirty="0">
                <a:effectLst/>
                <a:latin typeface="Arial Black" panose="020B0A04020102020204" pitchFamily="34" charset="0"/>
                <a:ea typeface="Calibri" panose="020F0502020204030204" pitchFamily="34" charset="0"/>
              </a:rPr>
              <a:t>NETWORKING II</a:t>
            </a:r>
            <a:br>
              <a:rPr lang="en-RW" sz="2800" dirty="0">
                <a:effectLst/>
                <a:latin typeface="Calibri" panose="020F0502020204030204" pitchFamily="34" charset="0"/>
                <a:ea typeface="Calibri" panose="020F0502020204030204" pitchFamily="34" charset="0"/>
              </a:rPr>
            </a:br>
            <a:endParaRPr lang="en-RW" sz="2800" dirty="0"/>
          </a:p>
        </p:txBody>
      </p:sp>
      <p:sp>
        <p:nvSpPr>
          <p:cNvPr id="3" name="Subtitle 2">
            <a:extLst>
              <a:ext uri="{FF2B5EF4-FFF2-40B4-BE49-F238E27FC236}">
                <a16:creationId xmlns:a16="http://schemas.microsoft.com/office/drawing/2014/main" id="{6A446602-D9B4-8BC3-5857-DC5F17EE6176}"/>
              </a:ext>
            </a:extLst>
          </p:cNvPr>
          <p:cNvSpPr>
            <a:spLocks noGrp="1"/>
          </p:cNvSpPr>
          <p:nvPr>
            <p:ph type="subTitle" idx="1"/>
          </p:nvPr>
        </p:nvSpPr>
        <p:spPr/>
        <p:txBody>
          <a:bodyPr/>
          <a:lstStyle/>
          <a:p>
            <a:r>
              <a:rPr lang="en-GB" b="1" dirty="0"/>
              <a:t>Lecturer: </a:t>
            </a:r>
            <a:r>
              <a:rPr lang="en-GB" b="1" dirty="0" err="1"/>
              <a:t>Dr.</a:t>
            </a:r>
            <a:r>
              <a:rPr lang="en-GB" b="1" dirty="0"/>
              <a:t> Martin </a:t>
            </a:r>
            <a:r>
              <a:rPr lang="en-GB" b="1" dirty="0" err="1"/>
              <a:t>Kuradusenge</a:t>
            </a:r>
            <a:endParaRPr lang="en-RW" b="1" dirty="0"/>
          </a:p>
        </p:txBody>
      </p:sp>
    </p:spTree>
    <p:extLst>
      <p:ext uri="{BB962C8B-B14F-4D97-AF65-F5344CB8AC3E}">
        <p14:creationId xmlns:p14="http://schemas.microsoft.com/office/powerpoint/2010/main" val="2524915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786439-C5CC-1F4B-330D-48EF7B4F9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76" y="660538"/>
            <a:ext cx="7003064" cy="54049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6726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D478C-5900-2AF5-A039-F547B771BBDF}"/>
              </a:ext>
            </a:extLst>
          </p:cNvPr>
          <p:cNvSpPr>
            <a:spLocks noGrp="1"/>
          </p:cNvSpPr>
          <p:nvPr>
            <p:ph type="title"/>
          </p:nvPr>
        </p:nvSpPr>
        <p:spPr>
          <a:xfrm>
            <a:off x="793662" y="386930"/>
            <a:ext cx="10066122" cy="1298448"/>
          </a:xfrm>
        </p:spPr>
        <p:txBody>
          <a:bodyPr anchor="b">
            <a:normAutofit/>
          </a:bodyPr>
          <a:lstStyle/>
          <a:p>
            <a:r>
              <a:rPr lang="en-US" sz="4800" b="1" kern="1800">
                <a:effectLst/>
                <a:latin typeface="Calibri" panose="020F0502020204030204" pitchFamily="34" charset="0"/>
                <a:ea typeface="Calibri" panose="020F0502020204030204" pitchFamily="34" charset="0"/>
              </a:rPr>
              <a:t>Access Control Lists</a:t>
            </a:r>
            <a:endParaRPr lang="en-RW" sz="4800" b="1"/>
          </a:p>
        </p:txBody>
      </p:sp>
      <p:sp>
        <p:nvSpPr>
          <p:cNvPr id="31753" name="Rectangle 3175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5" name="Rectangle 317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6388CE-8102-673F-F1D4-6D5E24558A16}"/>
              </a:ext>
            </a:extLst>
          </p:cNvPr>
          <p:cNvSpPr>
            <a:spLocks noGrp="1"/>
          </p:cNvSpPr>
          <p:nvPr>
            <p:ph idx="1"/>
          </p:nvPr>
        </p:nvSpPr>
        <p:spPr>
          <a:xfrm>
            <a:off x="793661" y="2599509"/>
            <a:ext cx="4530898" cy="3639450"/>
          </a:xfrm>
        </p:spPr>
        <p:txBody>
          <a:bodyPr anchor="ctr">
            <a:normAutofit/>
          </a:bodyPr>
          <a:lstStyle/>
          <a:p>
            <a:r>
              <a:rPr lang="en-US" sz="2400" dirty="0">
                <a:effectLst/>
                <a:latin typeface="Times New Roman" panose="02020603050405020304" pitchFamily="18" charset="0"/>
                <a:ea typeface="Calibri" panose="020F0502020204030204" pitchFamily="34" charset="0"/>
              </a:rPr>
              <a:t>An ACL is a sequential list of permit or deny statements that apply to addresses or upper-layer protocols. </a:t>
            </a:r>
          </a:p>
          <a:p>
            <a:r>
              <a:rPr lang="en-US" sz="2400" dirty="0">
                <a:effectLst/>
                <a:latin typeface="Times New Roman" panose="02020603050405020304" pitchFamily="18" charset="0"/>
                <a:ea typeface="Calibri" panose="020F0502020204030204" pitchFamily="34" charset="0"/>
              </a:rPr>
              <a:t>ACLs provide a powerful way to control traffic into and out of a network. ACLs can be configured for all routed network protocols.</a:t>
            </a:r>
            <a:endParaRPr lang="en-RW" sz="2400" dirty="0">
              <a:effectLst/>
              <a:latin typeface="Calibri" panose="020F0502020204030204" pitchFamily="34" charset="0"/>
              <a:ea typeface="Calibri" panose="020F0502020204030204" pitchFamily="34" charset="0"/>
            </a:endParaRPr>
          </a:p>
          <a:p>
            <a:endParaRPr lang="en-RW" sz="2400" dirty="0"/>
          </a:p>
        </p:txBody>
      </p:sp>
      <p:pic>
        <p:nvPicPr>
          <p:cNvPr id="31746" name="Picture 1">
            <a:extLst>
              <a:ext uri="{FF2B5EF4-FFF2-40B4-BE49-F238E27FC236}">
                <a16:creationId xmlns:a16="http://schemas.microsoft.com/office/drawing/2014/main" id="{C01B4ECF-CB26-7142-AB77-2B6B74EF2E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642534"/>
            <a:ext cx="5150277" cy="33976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Rectangle 3175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151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300A-E92A-E6EA-4830-91E8161E18F5}"/>
              </a:ext>
            </a:extLst>
          </p:cNvPr>
          <p:cNvSpPr>
            <a:spLocks noGrp="1"/>
          </p:cNvSpPr>
          <p:nvPr>
            <p:ph type="title"/>
          </p:nvPr>
        </p:nvSpPr>
        <p:spPr>
          <a:xfrm>
            <a:off x="838200" y="181610"/>
            <a:ext cx="10515600" cy="437515"/>
          </a:xfrm>
        </p:spPr>
        <p:txBody>
          <a:bodyPr>
            <a:normAutofit fontScale="90000"/>
          </a:bodyPr>
          <a:lstStyle/>
          <a:p>
            <a:pPr algn="ctr"/>
            <a:r>
              <a:rPr lang="en-US" sz="3600" b="1" dirty="0">
                <a:effectLst/>
                <a:latin typeface="Calibri" panose="020F0502020204030204" pitchFamily="34" charset="0"/>
                <a:ea typeface="Calibri" panose="020F0502020204030204" pitchFamily="34" charset="0"/>
              </a:rPr>
              <a:t>Purpose of ACLs</a:t>
            </a:r>
            <a:endParaRPr lang="en-RW" sz="3600" b="1" dirty="0"/>
          </a:p>
        </p:txBody>
      </p:sp>
      <p:sp>
        <p:nvSpPr>
          <p:cNvPr id="3" name="Content Placeholder 2">
            <a:extLst>
              <a:ext uri="{FF2B5EF4-FFF2-40B4-BE49-F238E27FC236}">
                <a16:creationId xmlns:a16="http://schemas.microsoft.com/office/drawing/2014/main" id="{E1DDF71D-0C70-BBF4-868F-FCC7183AB771}"/>
              </a:ext>
            </a:extLst>
          </p:cNvPr>
          <p:cNvSpPr>
            <a:spLocks noGrp="1"/>
          </p:cNvSpPr>
          <p:nvPr>
            <p:ph idx="1"/>
          </p:nvPr>
        </p:nvSpPr>
        <p:spPr>
          <a:xfrm>
            <a:off x="838200" y="822642"/>
            <a:ext cx="10515600" cy="5853748"/>
          </a:xfrm>
        </p:spPr>
        <p:txBody>
          <a:bodyPr>
            <a:noAutofit/>
          </a:bodyPr>
          <a:lstStyle/>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Limit network traffic to increase network performance. For example, if corporate policy does not allow video traffic on the network, ACLs that block video traffic could be configured and applied. This would greatly reduce the network load and increase network performance.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Provide traffic flow control. ACLs can restrict the delivery of routing updates. If updates are not required because of network conditions, bandwidth is preserved.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Provide a basic level of security for network access. ACLs can allow one host to access a part of the network and prevent another host from accessing the same area. For example, access to the Human Resources network can be restricted to authorized users.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Filter traffic based on traffic type. For example, an ACL can permit email traffic, but block all Telnet traffic. </a:t>
            </a:r>
            <a:endParaRPr lang="en-RW"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173678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6" name="Rectangle 3277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8" name="Freeform: Shape 32777">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FA1E8B6-B7FA-BB2C-F043-356E9F026903}"/>
              </a:ext>
            </a:extLst>
          </p:cNvPr>
          <p:cNvSpPr>
            <a:spLocks noGrp="1"/>
          </p:cNvSpPr>
          <p:nvPr>
            <p:ph idx="1"/>
          </p:nvPr>
        </p:nvSpPr>
        <p:spPr>
          <a:xfrm>
            <a:off x="447040" y="436881"/>
            <a:ext cx="6136640" cy="5740636"/>
          </a:xfrm>
        </p:spPr>
        <p:txBody>
          <a:bodyPr>
            <a:normAutofit/>
          </a:bodyPr>
          <a:lstStyle/>
          <a:p>
            <a:r>
              <a:rPr lang="en-US" dirty="0">
                <a:effectLst/>
                <a:latin typeface="Times New Roman" panose="02020603050405020304" pitchFamily="18" charset="0"/>
                <a:ea typeface="Times New Roman" panose="02020603050405020304" pitchFamily="18" charset="0"/>
                <a:cs typeface="Calibri" panose="020F0502020204030204" pitchFamily="34" charset="0"/>
              </a:rPr>
              <a:t>ACLs enable administrators to control traffic into and out of a network. </a:t>
            </a:r>
          </a:p>
          <a:p>
            <a:r>
              <a:rPr lang="en-US" dirty="0">
                <a:effectLst/>
                <a:latin typeface="Times New Roman" panose="02020603050405020304" pitchFamily="18" charset="0"/>
                <a:ea typeface="Times New Roman" panose="02020603050405020304" pitchFamily="18" charset="0"/>
                <a:cs typeface="Calibri" panose="020F0502020204030204" pitchFamily="34" charset="0"/>
              </a:rPr>
              <a:t>This control can be as simple as permitting or denying traffic based on network addresses or as complex as controlling network traffic based on the TCP port being requested. The TCP data segment also identifies the port which matches the requested service. </a:t>
            </a:r>
          </a:p>
          <a:p>
            <a:r>
              <a:rPr lang="en-US" dirty="0">
                <a:effectLst/>
                <a:latin typeface="Times New Roman" panose="02020603050405020304" pitchFamily="18" charset="0"/>
                <a:ea typeface="Times New Roman" panose="02020603050405020304" pitchFamily="18" charset="0"/>
                <a:cs typeface="Calibri" panose="020F0502020204030204" pitchFamily="34" charset="0"/>
              </a:rPr>
              <a:t>For example, HTTP is port 80, SMTP is port 25, and FTP is port 20 and port 21. Figure below shows ranges and explores  of UDP and TCP ports.</a:t>
            </a:r>
            <a:endParaRPr lang="en-RW" dirty="0">
              <a:effectLst/>
              <a:latin typeface="Times New Roman" panose="02020603050405020304" pitchFamily="18" charset="0"/>
              <a:ea typeface="Times New Roman" panose="02020603050405020304" pitchFamily="18" charset="0"/>
              <a:cs typeface="Calibri" panose="020F0502020204030204" pitchFamily="34" charset="0"/>
            </a:endParaRPr>
          </a:p>
          <a:p>
            <a:endParaRPr lang="en-RW" dirty="0"/>
          </a:p>
        </p:txBody>
      </p:sp>
      <p:pic>
        <p:nvPicPr>
          <p:cNvPr id="32770" name="Picture 2">
            <a:extLst>
              <a:ext uri="{FF2B5EF4-FFF2-40B4-BE49-F238E27FC236}">
                <a16:creationId xmlns:a16="http://schemas.microsoft.com/office/drawing/2014/main" id="{675D74C4-DE95-7100-98FF-9F1E9E3E17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646" y="875369"/>
            <a:ext cx="5245236" cy="36724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a:extLst>
              <a:ext uri="{FF2B5EF4-FFF2-40B4-BE49-F238E27FC236}">
                <a16:creationId xmlns:a16="http://schemas.microsoft.com/office/drawing/2014/main" id="{119F3C70-F970-DA96-0200-2D6CE2051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3680" y="4986317"/>
            <a:ext cx="5329193" cy="10209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616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39C1-57FB-BE31-E7DE-FE51F2300A3F}"/>
              </a:ext>
            </a:extLst>
          </p:cNvPr>
          <p:cNvSpPr>
            <a:spLocks noGrp="1"/>
          </p:cNvSpPr>
          <p:nvPr>
            <p:ph type="title"/>
          </p:nvPr>
        </p:nvSpPr>
        <p:spPr>
          <a:xfrm>
            <a:off x="838200" y="330199"/>
            <a:ext cx="10515600" cy="701675"/>
          </a:xfrm>
        </p:spPr>
        <p:txBody>
          <a:bodyPr/>
          <a:lstStyle/>
          <a:p>
            <a:pPr algn="ctr"/>
            <a:r>
              <a:rPr lang="en-US" sz="4400" b="1" i="0" dirty="0">
                <a:effectLst/>
                <a:latin typeface="Times New Roman" panose="02020603050405020304" pitchFamily="18" charset="0"/>
                <a:cs typeface="Calibri" panose="020F0502020204030204" pitchFamily="34" charset="0"/>
              </a:rPr>
              <a:t>IP ACL Operation</a:t>
            </a:r>
            <a:endParaRPr lang="en-RW" dirty="0"/>
          </a:p>
        </p:txBody>
      </p:sp>
      <p:sp>
        <p:nvSpPr>
          <p:cNvPr id="3" name="Content Placeholder 2">
            <a:extLst>
              <a:ext uri="{FF2B5EF4-FFF2-40B4-BE49-F238E27FC236}">
                <a16:creationId xmlns:a16="http://schemas.microsoft.com/office/drawing/2014/main" id="{2AAABD51-C08D-7F58-72C7-02C103A1F26A}"/>
              </a:ext>
            </a:extLst>
          </p:cNvPr>
          <p:cNvSpPr>
            <a:spLocks noGrp="1"/>
          </p:cNvSpPr>
          <p:nvPr>
            <p:ph idx="1"/>
          </p:nvPr>
        </p:nvSpPr>
        <p:spPr>
          <a:xfrm>
            <a:off x="838200" y="1031875"/>
            <a:ext cx="10515600" cy="5125086"/>
          </a:xfrm>
        </p:spPr>
        <p:txBody>
          <a:bodyPr>
            <a:noAutofit/>
          </a:bodyPr>
          <a:lstStyle/>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rPr>
              <a:t>Packet filtering operates at the network and transport layers of OSI and TCP/IP. </a:t>
            </a:r>
          </a:p>
          <a:p>
            <a:pPr>
              <a:lnSpc>
                <a:spcPct val="115000"/>
              </a:lnSpc>
              <a:spcAft>
                <a:spcPts val="1000"/>
              </a:spcAft>
            </a:pPr>
            <a:endParaRPr lang="en-GB" sz="1800" dirty="0">
              <a:effectLst/>
              <a:latin typeface="Calibri" panose="020F0502020204030204" pitchFamily="34" charset="0"/>
              <a:ea typeface="Calibri" panose="020F0502020204030204" pitchFamily="34" charset="0"/>
            </a:endParaRPr>
          </a:p>
          <a:p>
            <a:pPr>
              <a:lnSpc>
                <a:spcPct val="115000"/>
              </a:lnSpc>
              <a:spcAft>
                <a:spcPts val="1000"/>
              </a:spcAft>
            </a:pPr>
            <a:endParaRPr lang="en-RW"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rPr>
              <a:t>To evaluate network traffic, the ACL extracts the following information from the Layer 3 packet header:</a:t>
            </a:r>
            <a:endParaRPr lang="en-RW" sz="1800" dirty="0">
              <a:effectLst/>
              <a:latin typeface="Calibri" panose="020F0502020204030204" pitchFamily="34" charset="0"/>
              <a:ea typeface="Calibri" panose="020F0502020204030204" pitchFamily="34" charset="0"/>
            </a:endParaRPr>
          </a:p>
          <a:p>
            <a:pPr marL="800100" lvl="1" indent="-342900">
              <a:lnSpc>
                <a:spcPct val="115000"/>
              </a:lnSpc>
              <a:spcAft>
                <a:spcPts val="1000"/>
              </a:spcAft>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Source IP address</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Aft>
                <a:spcPts val="1000"/>
              </a:spcAft>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Destination IP address</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Aft>
                <a:spcPts val="1000"/>
              </a:spcAft>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ICMP message type</a:t>
            </a:r>
            <a:endParaRPr lang="en-RW" sz="14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rPr>
              <a:t>The ACL can also extract upper layer information from the Layer 4 header, including:</a:t>
            </a:r>
            <a:endParaRPr lang="en-RW" sz="1800" dirty="0">
              <a:effectLst/>
              <a:latin typeface="Calibri" panose="020F0502020204030204" pitchFamily="34" charset="0"/>
              <a:ea typeface="Calibri" panose="020F0502020204030204" pitchFamily="34" charset="0"/>
            </a:endParaRPr>
          </a:p>
          <a:p>
            <a:pPr marL="800100" lvl="1" indent="-342900">
              <a:lnSpc>
                <a:spcPct val="115000"/>
              </a:lnSpc>
              <a:spcAft>
                <a:spcPts val="1000"/>
              </a:spcAft>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TCP/UDP source port</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Aft>
                <a:spcPts val="1000"/>
              </a:spcAft>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TCP/UDP destination port</a:t>
            </a:r>
            <a:endParaRPr lang="en-RW" sz="1400" dirty="0">
              <a:effectLst/>
              <a:latin typeface="Calibri" panose="020F0502020204030204" pitchFamily="34" charset="0"/>
              <a:ea typeface="Calibri" panose="020F0502020204030204" pitchFamily="34" charset="0"/>
            </a:endParaRPr>
          </a:p>
          <a:p>
            <a:endParaRPr lang="en-RW" sz="1800" dirty="0"/>
          </a:p>
        </p:txBody>
      </p:sp>
      <p:pic>
        <p:nvPicPr>
          <p:cNvPr id="33794" name="Picture 9">
            <a:extLst>
              <a:ext uri="{FF2B5EF4-FFF2-40B4-BE49-F238E27FC236}">
                <a16:creationId xmlns:a16="http://schemas.microsoft.com/office/drawing/2014/main" id="{1220D136-D794-D3D9-27CF-16D349424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33549"/>
            <a:ext cx="47688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926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2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2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27" name="Rectangle 3482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4818" name="Picture 2">
            <a:extLst>
              <a:ext uri="{FF2B5EF4-FFF2-40B4-BE49-F238E27FC236}">
                <a16:creationId xmlns:a16="http://schemas.microsoft.com/office/drawing/2014/main" id="{C92A41BF-99BB-A1B6-CDC1-EA6B3603C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2035338"/>
            <a:ext cx="9664846" cy="26091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904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00F9-BEBF-144E-AA90-65D6B051F026}"/>
              </a:ext>
            </a:extLst>
          </p:cNvPr>
          <p:cNvSpPr>
            <a:spLocks noGrp="1"/>
          </p:cNvSpPr>
          <p:nvPr>
            <p:ph type="title"/>
          </p:nvPr>
        </p:nvSpPr>
        <p:spPr>
          <a:xfrm>
            <a:off x="838200" y="365125"/>
            <a:ext cx="10515600" cy="742315"/>
          </a:xfrm>
        </p:spPr>
        <p:txBody>
          <a:bodyPr>
            <a:normAutofit/>
          </a:bodyPr>
          <a:lstStyle/>
          <a:p>
            <a:pPr algn="ctr"/>
            <a:r>
              <a:rPr lang="en-US" sz="4000" b="1" dirty="0">
                <a:effectLst/>
                <a:latin typeface="Calibri" panose="020F0502020204030204" pitchFamily="34" charset="0"/>
                <a:ea typeface="Calibri" panose="020F0502020204030204" pitchFamily="34" charset="0"/>
              </a:rPr>
              <a:t>Standard versus Extended IPv4 ACLs</a:t>
            </a:r>
            <a:endParaRPr lang="en-RW" sz="4000" b="1" dirty="0"/>
          </a:p>
        </p:txBody>
      </p:sp>
      <p:sp>
        <p:nvSpPr>
          <p:cNvPr id="3" name="Content Placeholder 2">
            <a:extLst>
              <a:ext uri="{FF2B5EF4-FFF2-40B4-BE49-F238E27FC236}">
                <a16:creationId xmlns:a16="http://schemas.microsoft.com/office/drawing/2014/main" id="{BE649352-7AC5-F870-40A5-F6E81E633189}"/>
              </a:ext>
            </a:extLst>
          </p:cNvPr>
          <p:cNvSpPr>
            <a:spLocks noGrp="1"/>
          </p:cNvSpPr>
          <p:nvPr>
            <p:ph idx="1"/>
          </p:nvPr>
        </p:nvSpPr>
        <p:spPr>
          <a:xfrm>
            <a:off x="838200" y="1107440"/>
            <a:ext cx="10515600" cy="5537200"/>
          </a:xfrm>
        </p:spPr>
        <p:txBody>
          <a:bodyPr>
            <a:normAutofit lnSpcReduction="10000"/>
          </a:bodyPr>
          <a:lstStyle/>
          <a:p>
            <a:pPr marL="0" indent="0" algn="just">
              <a:lnSpc>
                <a:spcPct val="115000"/>
              </a:lnSpc>
              <a:spcBef>
                <a:spcPts val="0"/>
              </a:spcBef>
              <a:buNone/>
              <a:tabLst>
                <a:tab pos="632460" algn="l"/>
              </a:tabLst>
            </a:pPr>
            <a:r>
              <a:rPr lang="en-US" sz="1800" dirty="0">
                <a:effectLst/>
                <a:latin typeface="Times New Roman" panose="02020603050405020304" pitchFamily="18" charset="0"/>
                <a:ea typeface="Times New Roman" panose="02020603050405020304" pitchFamily="18" charset="0"/>
              </a:rPr>
              <a:t>The two types of Cisco IPv4 ACLs are </a:t>
            </a:r>
            <a:r>
              <a:rPr lang="en-US" sz="1800" b="1" dirty="0">
                <a:effectLst/>
                <a:latin typeface="Times New Roman" panose="02020603050405020304" pitchFamily="18" charset="0"/>
                <a:ea typeface="Times New Roman" panose="02020603050405020304" pitchFamily="18" charset="0"/>
              </a:rPr>
              <a:t>standard</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extended</a:t>
            </a:r>
            <a:r>
              <a:rPr lang="en-US" sz="1800" dirty="0">
                <a:effectLst/>
                <a:latin typeface="Times New Roman" panose="02020603050405020304" pitchFamily="18" charset="0"/>
                <a:ea typeface="Times New Roman" panose="02020603050405020304" pitchFamily="18" charset="0"/>
              </a:rPr>
              <a:t>.</a:t>
            </a:r>
            <a:endParaRPr lang="en-RW" sz="1800" dirty="0">
              <a:effectLst/>
              <a:latin typeface="Calibri" panose="020F0502020204030204" pitchFamily="34" charset="0"/>
              <a:ea typeface="Calibri" panose="020F0502020204030204" pitchFamily="34" charset="0"/>
            </a:endParaRPr>
          </a:p>
          <a:p>
            <a:pPr marL="342900" indent="-342900">
              <a:lnSpc>
                <a:spcPct val="115000"/>
              </a:lnSpc>
              <a:spcBef>
                <a:spcPts val="0"/>
              </a:spcBef>
              <a:buFont typeface="+mj-lt"/>
              <a:buAutoNum type="arabicPeriod"/>
            </a:pPr>
            <a:r>
              <a:rPr lang="en-US" sz="1800" b="1" dirty="0">
                <a:effectLst/>
                <a:latin typeface="Calibri" panose="020F0502020204030204" pitchFamily="34" charset="0"/>
                <a:ea typeface="Calibri" panose="020F0502020204030204" pitchFamily="34" charset="0"/>
              </a:rPr>
              <a:t> Standard ACLs </a:t>
            </a:r>
            <a:endParaRPr lang="en-RW" sz="1800" dirty="0">
              <a:effectLst/>
              <a:latin typeface="Calibri" panose="020F0502020204030204" pitchFamily="34" charset="0"/>
              <a:ea typeface="Calibri" panose="020F0502020204030204" pitchFamily="34" charset="0"/>
            </a:endParaRPr>
          </a:p>
          <a:p>
            <a:pPr algn="just">
              <a:lnSpc>
                <a:spcPct val="115000"/>
              </a:lnSpc>
              <a:spcBef>
                <a:spcPts val="0"/>
              </a:spcBef>
            </a:pPr>
            <a:r>
              <a:rPr lang="en-US" sz="1800" dirty="0">
                <a:effectLst/>
                <a:latin typeface="Times New Roman" panose="02020603050405020304" pitchFamily="18" charset="0"/>
                <a:ea typeface="Times New Roman" panose="02020603050405020304" pitchFamily="18" charset="0"/>
              </a:rPr>
              <a:t>Standard ACLs can be used to permit or deny traffic only from source IPv4 addresses. The destination of the packet and the ports involved are not evaluated. The example in Figure below allows all traffic from the 192.168.30.0/24 network. </a:t>
            </a:r>
            <a:endParaRPr lang="en-RW" sz="1800" dirty="0">
              <a:effectLst/>
              <a:latin typeface="Calibri" panose="020F0502020204030204" pitchFamily="34" charset="0"/>
              <a:ea typeface="Calibri" panose="020F0502020204030204" pitchFamily="34" charset="0"/>
            </a:endParaRPr>
          </a:p>
          <a:p>
            <a:pPr algn="just">
              <a:lnSpc>
                <a:spcPct val="115000"/>
              </a:lnSpc>
              <a:spcBef>
                <a:spcPts val="0"/>
              </a:spcBef>
            </a:pPr>
            <a:r>
              <a:rPr lang="en-US" sz="1800" b="1" dirty="0">
                <a:effectLst/>
                <a:latin typeface="Times New Roman" panose="02020603050405020304" pitchFamily="18" charset="0"/>
                <a:ea typeface="Times New Roman" panose="02020603050405020304" pitchFamily="18" charset="0"/>
              </a:rPr>
              <a:t>Access-list 10 permit 192.168.30.0 0.0.0.255. </a:t>
            </a:r>
            <a:r>
              <a:rPr lang="en-US" sz="1800" dirty="0">
                <a:effectLst/>
                <a:latin typeface="Times New Roman" panose="02020603050405020304" pitchFamily="18" charset="0"/>
                <a:ea typeface="Times New Roman" panose="02020603050405020304" pitchFamily="18" charset="0"/>
              </a:rPr>
              <a:t>This standard access list filters IP packets based on the source address only.</a:t>
            </a:r>
            <a:endParaRPr lang="en-RW" sz="1800" dirty="0">
              <a:effectLst/>
              <a:latin typeface="Calibri" panose="020F0502020204030204" pitchFamily="34" charset="0"/>
              <a:ea typeface="Calibri" panose="020F0502020204030204" pitchFamily="34" charset="0"/>
            </a:endParaRPr>
          </a:p>
          <a:p>
            <a:pPr algn="just">
              <a:lnSpc>
                <a:spcPct val="115000"/>
              </a:lnSpc>
              <a:spcBef>
                <a:spcPts val="0"/>
              </a:spcBef>
            </a:pPr>
            <a:r>
              <a:rPr lang="en-US" sz="1800" dirty="0">
                <a:effectLst/>
                <a:latin typeface="Times New Roman" panose="02020603050405020304" pitchFamily="18" charset="0"/>
                <a:ea typeface="Times New Roman" panose="02020603050405020304" pitchFamily="18" charset="0"/>
              </a:rPr>
              <a:t>Because of the </a:t>
            </a:r>
            <a:r>
              <a:rPr lang="en-US" sz="1800" b="1" dirty="0">
                <a:effectLst/>
                <a:latin typeface="Times New Roman" panose="02020603050405020304" pitchFamily="18" charset="0"/>
                <a:ea typeface="Times New Roman" panose="02020603050405020304" pitchFamily="18" charset="0"/>
              </a:rPr>
              <a:t>implied</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deny any</a:t>
            </a:r>
            <a:r>
              <a:rPr lang="en-US" sz="1800" dirty="0">
                <a:effectLst/>
                <a:latin typeface="Times New Roman" panose="02020603050405020304" pitchFamily="18" charset="0"/>
                <a:ea typeface="Times New Roman" panose="02020603050405020304" pitchFamily="18" charset="0"/>
              </a:rPr>
              <a:t>" at the end, all other traffic is blocked with this ACL. Standard ACLs are created in global configuration mode.</a:t>
            </a:r>
            <a:endParaRPr lang="en-RW" sz="1800" dirty="0">
              <a:effectLst/>
              <a:latin typeface="Calibri" panose="020F0502020204030204" pitchFamily="34" charset="0"/>
              <a:ea typeface="Calibri" panose="020F0502020204030204" pitchFamily="34" charset="0"/>
            </a:endParaRPr>
          </a:p>
          <a:p>
            <a:pPr marL="342900" indent="-342900">
              <a:lnSpc>
                <a:spcPct val="115000"/>
              </a:lnSpc>
              <a:spcBef>
                <a:spcPts val="0"/>
              </a:spcBef>
              <a:buFont typeface="+mj-lt"/>
              <a:buAutoNum type="arabicPeriod" startAt="2"/>
            </a:pPr>
            <a:r>
              <a:rPr lang="en-US" sz="1800" b="1" dirty="0">
                <a:effectLst/>
                <a:latin typeface="Times New Roman" panose="02020603050405020304" pitchFamily="18" charset="0"/>
                <a:ea typeface="Times New Roman" panose="02020603050405020304" pitchFamily="18" charset="0"/>
              </a:rPr>
              <a:t>Extended ACLs</a:t>
            </a:r>
            <a:r>
              <a:rPr lang="en-US" sz="1800" dirty="0">
                <a:effectLst/>
                <a:latin typeface="Times New Roman" panose="02020603050405020304" pitchFamily="18" charset="0"/>
                <a:ea typeface="Times New Roman" panose="02020603050405020304" pitchFamily="18" charset="0"/>
              </a:rPr>
              <a:t> </a:t>
            </a:r>
            <a:endParaRPr lang="en-RW" sz="1800" dirty="0">
              <a:effectLst/>
              <a:latin typeface="Calibri" panose="020F0502020204030204" pitchFamily="34" charset="0"/>
              <a:ea typeface="Calibri" panose="020F0502020204030204" pitchFamily="34" charset="0"/>
            </a:endParaRPr>
          </a:p>
          <a:p>
            <a:pPr>
              <a:lnSpc>
                <a:spcPct val="115000"/>
              </a:lnSpc>
              <a:spcBef>
                <a:spcPts val="0"/>
              </a:spcBef>
            </a:pPr>
            <a:r>
              <a:rPr lang="en-US" sz="1800" dirty="0">
                <a:effectLst/>
                <a:latin typeface="Times New Roman" panose="02020603050405020304" pitchFamily="18" charset="0"/>
                <a:ea typeface="Times New Roman" panose="02020603050405020304" pitchFamily="18" charset="0"/>
              </a:rPr>
              <a:t>Extended ACLs filter IPv4 packets based on several attributes:</a:t>
            </a:r>
            <a:endParaRPr lang="en-RW" sz="1800" dirty="0">
              <a:effectLst/>
              <a:latin typeface="Calibri" panose="020F0502020204030204" pitchFamily="34" charset="0"/>
              <a:ea typeface="Calibri" panose="020F0502020204030204" pitchFamily="34" charset="0"/>
            </a:endParaRPr>
          </a:p>
          <a:p>
            <a:pPr marL="800100" lvl="1" indent="-342900">
              <a:lnSpc>
                <a:spcPct val="115000"/>
              </a:lnSpc>
              <a:spcBef>
                <a:spcPts val="0"/>
              </a:spcBef>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Protocol type</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Bef>
                <a:spcPts val="0"/>
              </a:spcBef>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Source  and destination IPv4 address</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Bef>
                <a:spcPts val="0"/>
              </a:spcBef>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Source  and destination TCP or UDP ports</a:t>
            </a:r>
            <a:endParaRPr lang="en-RW" sz="1400" dirty="0">
              <a:effectLst/>
              <a:latin typeface="Calibri" panose="020F0502020204030204" pitchFamily="34" charset="0"/>
              <a:ea typeface="Calibri" panose="020F0502020204030204" pitchFamily="34" charset="0"/>
            </a:endParaRPr>
          </a:p>
          <a:p>
            <a:pPr marL="800100" lvl="1" indent="-342900">
              <a:lnSpc>
                <a:spcPct val="115000"/>
              </a:lnSpc>
              <a:spcBef>
                <a:spcPts val="0"/>
              </a:spcBef>
              <a:buSzPts val="1000"/>
              <a:buFont typeface="Symbol" panose="05050102010706020507" pitchFamily="18" charset="2"/>
              <a:buChar char=""/>
              <a:tabLst>
                <a:tab pos="457200" algn="l"/>
              </a:tabLst>
            </a:pPr>
            <a:r>
              <a:rPr lang="en-US" sz="1400" dirty="0">
                <a:effectLst/>
                <a:latin typeface="Times New Roman" panose="02020603050405020304" pitchFamily="18" charset="0"/>
                <a:ea typeface="Times New Roman" panose="02020603050405020304" pitchFamily="18" charset="0"/>
              </a:rPr>
              <a:t>Optional protocol type information for finer control</a:t>
            </a:r>
            <a:endParaRPr lang="en-RW" sz="1400" dirty="0">
              <a:effectLst/>
              <a:latin typeface="Calibri" panose="020F0502020204030204" pitchFamily="34" charset="0"/>
              <a:ea typeface="Calibri" panose="020F0502020204030204" pitchFamily="34" charset="0"/>
            </a:endParaRPr>
          </a:p>
          <a:p>
            <a:pPr marL="0" indent="0" algn="just">
              <a:lnSpc>
                <a:spcPct val="115000"/>
              </a:lnSpc>
              <a:spcBef>
                <a:spcPts val="0"/>
              </a:spcBef>
              <a:buNone/>
            </a:pPr>
            <a:r>
              <a:rPr lang="en-US" sz="1800" dirty="0">
                <a:effectLst/>
                <a:latin typeface="Times New Roman" panose="02020603050405020304" pitchFamily="18" charset="0"/>
                <a:ea typeface="Times New Roman" panose="02020603050405020304" pitchFamily="18" charset="0"/>
              </a:rPr>
              <a:t>In the below example, ACL 103 permits traffic originating from any address on the 192.168.30.0/24 network to any IPv4 network if the destination host port is 80 (HTTP). Extended ACLs are created in global configuration mode.</a:t>
            </a:r>
            <a:endParaRPr lang="en-RW" sz="1800" dirty="0">
              <a:effectLst/>
              <a:latin typeface="Calibri" panose="020F0502020204030204" pitchFamily="34" charset="0"/>
              <a:ea typeface="Calibri" panose="020F0502020204030204" pitchFamily="34" charset="0"/>
            </a:endParaRPr>
          </a:p>
          <a:p>
            <a:pPr marL="0" indent="0" algn="just">
              <a:lnSpc>
                <a:spcPct val="115000"/>
              </a:lnSpc>
              <a:spcBef>
                <a:spcPts val="0"/>
              </a:spcBef>
              <a:buNone/>
            </a:pPr>
            <a:r>
              <a:rPr lang="en-US" sz="1800" b="1" dirty="0">
                <a:effectLst/>
                <a:latin typeface="Times New Roman" panose="02020603050405020304" pitchFamily="18" charset="0"/>
                <a:ea typeface="Times New Roman" panose="02020603050405020304" pitchFamily="18" charset="0"/>
              </a:rPr>
              <a:t>access-list 103 permit </a:t>
            </a:r>
            <a:r>
              <a:rPr lang="en-US" sz="1800" b="1" dirty="0" err="1">
                <a:effectLst/>
                <a:latin typeface="Times New Roman" panose="02020603050405020304" pitchFamily="18" charset="0"/>
                <a:ea typeface="Times New Roman" panose="02020603050405020304" pitchFamily="18" charset="0"/>
              </a:rPr>
              <a:t>tcp</a:t>
            </a:r>
            <a:r>
              <a:rPr lang="en-US" sz="1800" b="1" dirty="0">
                <a:effectLst/>
                <a:latin typeface="Times New Roman" panose="02020603050405020304" pitchFamily="18" charset="0"/>
                <a:ea typeface="Times New Roman" panose="02020603050405020304" pitchFamily="18" charset="0"/>
              </a:rPr>
              <a:t> 192.168.30.0 0.0.0.255 any eq 80</a:t>
            </a:r>
            <a:endParaRPr lang="en-RW" sz="1800"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3345401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a:extLst>
              <a:ext uri="{FF2B5EF4-FFF2-40B4-BE49-F238E27FC236}">
                <a16:creationId xmlns:a16="http://schemas.microsoft.com/office/drawing/2014/main" id="{62BF0560-BD8E-8650-2BA8-CAD338260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79" y="501014"/>
            <a:ext cx="8672568" cy="21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7">
            <a:extLst>
              <a:ext uri="{FF2B5EF4-FFF2-40B4-BE49-F238E27FC236}">
                <a16:creationId xmlns:a16="http://schemas.microsoft.com/office/drawing/2014/main" id="{DD085A16-9DA5-48D1-E44E-86472F687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19" y="2766694"/>
            <a:ext cx="8799504"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47458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1" name="Rectangle 36870">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873" name="Rectangle 3687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7D8ACC-260A-B12D-1DFA-3A31BDA97DF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kern="1200">
                <a:solidFill>
                  <a:schemeClr val="tx1"/>
                </a:solidFill>
                <a:effectLst/>
                <a:latin typeface="+mj-lt"/>
                <a:ea typeface="+mj-ea"/>
                <a:cs typeface="+mj-cs"/>
              </a:rPr>
              <a:t>Using a Wildcard Mask</a:t>
            </a:r>
            <a:r>
              <a:rPr lang="en-US" sz="4000" kern="1200">
                <a:solidFill>
                  <a:schemeClr val="tx1"/>
                </a:solidFill>
                <a:effectLst/>
                <a:latin typeface="+mj-lt"/>
                <a:ea typeface="+mj-ea"/>
                <a:cs typeface="+mj-cs"/>
              </a:rPr>
              <a:t> </a:t>
            </a:r>
            <a:endParaRPr lang="en-US" sz="4000" kern="1200">
              <a:solidFill>
                <a:schemeClr val="tx1"/>
              </a:solidFill>
              <a:latin typeface="+mj-lt"/>
              <a:ea typeface="+mj-ea"/>
              <a:cs typeface="+mj-cs"/>
            </a:endParaRPr>
          </a:p>
        </p:txBody>
      </p:sp>
      <p:sp>
        <p:nvSpPr>
          <p:cNvPr id="36875" name="Rectangle: Rounded Corners 3687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6866" name="Picture 9">
            <a:extLst>
              <a:ext uri="{FF2B5EF4-FFF2-40B4-BE49-F238E27FC236}">
                <a16:creationId xmlns:a16="http://schemas.microsoft.com/office/drawing/2014/main" id="{F176EFFD-335E-146F-AE88-FC29A457A9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5572" y="2672728"/>
            <a:ext cx="11420856" cy="30300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9768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FAED6-B01C-2484-4724-CC5EE128F179}"/>
              </a:ext>
            </a:extLst>
          </p:cNvPr>
          <p:cNvSpPr>
            <a:spLocks noGrp="1"/>
          </p:cNvSpPr>
          <p:nvPr>
            <p:ph type="title"/>
          </p:nvPr>
        </p:nvSpPr>
        <p:spPr>
          <a:xfrm>
            <a:off x="838200" y="365125"/>
            <a:ext cx="10515600" cy="782955"/>
          </a:xfrm>
        </p:spPr>
        <p:txBody>
          <a:bodyPr/>
          <a:lstStyle/>
          <a:p>
            <a:r>
              <a:rPr lang="en-US" sz="4400" b="1" i="1" dirty="0">
                <a:effectLst/>
                <a:latin typeface="Cambria" panose="02040503050406030204" pitchFamily="18" charset="0"/>
                <a:cs typeface="Calibri" panose="020F0502020204030204" pitchFamily="34" charset="0"/>
              </a:rPr>
              <a:t>Guidelines for ACL creation</a:t>
            </a:r>
            <a:endParaRPr lang="en-RW" dirty="0"/>
          </a:p>
        </p:txBody>
      </p:sp>
      <p:sp>
        <p:nvSpPr>
          <p:cNvPr id="3" name="Content Placeholder 2">
            <a:extLst>
              <a:ext uri="{FF2B5EF4-FFF2-40B4-BE49-F238E27FC236}">
                <a16:creationId xmlns:a16="http://schemas.microsoft.com/office/drawing/2014/main" id="{2F10E786-9DD0-38A9-95CD-E946CDE92AF0}"/>
              </a:ext>
            </a:extLst>
          </p:cNvPr>
          <p:cNvSpPr>
            <a:spLocks noGrp="1"/>
          </p:cNvSpPr>
          <p:nvPr>
            <p:ph idx="1"/>
          </p:nvPr>
        </p:nvSpPr>
        <p:spPr>
          <a:xfrm>
            <a:off x="838200" y="1429384"/>
            <a:ext cx="10515600" cy="4788535"/>
          </a:xfrm>
        </p:spPr>
        <p:txBody>
          <a:bodyPr>
            <a:noAutofit/>
          </a:bodyPr>
          <a:lstStyle/>
          <a:p>
            <a:pPr marL="342900" lvl="0" indent="-342900" algn="jus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Use ACLs in firewall routers positioned between your internal network and an external network such as the Internet. </a:t>
            </a:r>
            <a:endParaRPr lang="en-RW" sz="2400" dirty="0">
              <a:effectLst/>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Use ACLs on a router positioned between two parts of your network to control traffic entering or exiting a specific part of your internal network.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Configure ACLs on border routers, that is, routers situated at the edges of your networks. This provides a very basic buffer from the outside network, or between a less controlled area of your own network and a more sensitive area of your network.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Configure ACLs for each network protocol configured on the border router interfaces. </a:t>
            </a:r>
            <a:endParaRPr lang="en-RW"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310175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7134-4FFD-8287-EE71-AB47089A14E8}"/>
              </a:ext>
            </a:extLst>
          </p:cNvPr>
          <p:cNvSpPr>
            <a:spLocks noGrp="1"/>
          </p:cNvSpPr>
          <p:nvPr>
            <p:ph type="title"/>
          </p:nvPr>
        </p:nvSpPr>
        <p:spPr>
          <a:xfrm>
            <a:off x="838200" y="365125"/>
            <a:ext cx="10515600" cy="925195"/>
          </a:xfrm>
        </p:spPr>
        <p:txBody>
          <a:bodyPr/>
          <a:lstStyle/>
          <a:p>
            <a:pPr algn="ctr"/>
            <a:r>
              <a:rPr lang="en-US" sz="4400" b="1" dirty="0">
                <a:effectLst/>
                <a:latin typeface="Times New Roman" panose="02020603050405020304" pitchFamily="18" charset="0"/>
                <a:ea typeface="Times New Roman" panose="02020603050405020304" pitchFamily="18" charset="0"/>
              </a:rPr>
              <a:t>The Three Ps</a:t>
            </a:r>
            <a:r>
              <a:rPr lang="en-US" sz="4400" dirty="0">
                <a:effectLst/>
                <a:latin typeface="Times New Roman" panose="02020603050405020304" pitchFamily="18" charset="0"/>
                <a:ea typeface="Times New Roman" panose="02020603050405020304" pitchFamily="18" charset="0"/>
              </a:rPr>
              <a:t> </a:t>
            </a:r>
            <a:endParaRPr lang="en-RW" dirty="0"/>
          </a:p>
        </p:txBody>
      </p:sp>
      <p:sp>
        <p:nvSpPr>
          <p:cNvPr id="3" name="Content Placeholder 2">
            <a:extLst>
              <a:ext uri="{FF2B5EF4-FFF2-40B4-BE49-F238E27FC236}">
                <a16:creationId xmlns:a16="http://schemas.microsoft.com/office/drawing/2014/main" id="{C7470D39-817E-5E32-E571-85EEB665980B}"/>
              </a:ext>
            </a:extLst>
          </p:cNvPr>
          <p:cNvSpPr>
            <a:spLocks noGrp="1"/>
          </p:cNvSpPr>
          <p:nvPr>
            <p:ph idx="1"/>
          </p:nvPr>
        </p:nvSpPr>
        <p:spPr>
          <a:xfrm>
            <a:off x="838200" y="1378584"/>
            <a:ext cx="10515600" cy="4819015"/>
          </a:xfrm>
        </p:spPr>
        <p:txBody>
          <a:bodyPr>
            <a:noAutofit/>
          </a:bodyPr>
          <a:lstStyle/>
          <a:p>
            <a:pPr algn="just">
              <a:lnSpc>
                <a:spcPct val="115000"/>
              </a:lnSpc>
              <a:spcAft>
                <a:spcPts val="1000"/>
              </a:spcAft>
            </a:pPr>
            <a:r>
              <a:rPr lang="en-US" sz="2400" dirty="0">
                <a:effectLst/>
                <a:latin typeface="Times New Roman" panose="02020603050405020304" pitchFamily="18" charset="0"/>
                <a:ea typeface="Times New Roman" panose="02020603050405020304" pitchFamily="18" charset="0"/>
              </a:rPr>
              <a:t>A general rule for applying ACLs on a router can be recalled by remembering the three Ps. You can configure one ACL per protocol, per direction, per interface: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Times New Roman" panose="02020603050405020304" pitchFamily="18" charset="0"/>
              </a:rPr>
              <a:t>One ACL per protocol </a:t>
            </a:r>
            <a:r>
              <a:rPr lang="en-US" sz="2400" dirty="0">
                <a:effectLst/>
                <a:latin typeface="Times New Roman" panose="02020603050405020304" pitchFamily="18" charset="0"/>
                <a:ea typeface="Times New Roman" panose="02020603050405020304" pitchFamily="18" charset="0"/>
              </a:rPr>
              <a:t>- To control traffic flow on an interface, an ACL must be defined for each protocol enabled on the interface.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Times New Roman" panose="02020603050405020304" pitchFamily="18" charset="0"/>
              </a:rPr>
              <a:t>One ACL per direction </a:t>
            </a:r>
            <a:r>
              <a:rPr lang="en-US" sz="2400" dirty="0">
                <a:effectLst/>
                <a:latin typeface="Times New Roman" panose="02020603050405020304" pitchFamily="18" charset="0"/>
                <a:ea typeface="Times New Roman" panose="02020603050405020304" pitchFamily="18" charset="0"/>
              </a:rPr>
              <a:t>- ACLs control traffic in one direction at a time on an interface. Two separate ACLs must be created to control inbound and outbound traffic. </a:t>
            </a:r>
            <a:endParaRPr lang="en-RW" sz="24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Times New Roman" panose="02020603050405020304" pitchFamily="18" charset="0"/>
              </a:rPr>
              <a:t>One ACL per interface </a:t>
            </a:r>
            <a:r>
              <a:rPr lang="en-US" sz="2400" dirty="0">
                <a:effectLst/>
                <a:latin typeface="Times New Roman" panose="02020603050405020304" pitchFamily="18" charset="0"/>
                <a:ea typeface="Times New Roman" panose="02020603050405020304" pitchFamily="18" charset="0"/>
              </a:rPr>
              <a:t>- ACLs control traffic for an interface, for example, </a:t>
            </a:r>
            <a:r>
              <a:rPr lang="en-US" sz="2400" dirty="0" err="1">
                <a:effectLst/>
                <a:latin typeface="Times New Roman" panose="02020603050405020304" pitchFamily="18" charset="0"/>
                <a:ea typeface="Times New Roman" panose="02020603050405020304" pitchFamily="18" charset="0"/>
              </a:rPr>
              <a:t>GigabitEthernet</a:t>
            </a:r>
            <a:r>
              <a:rPr lang="en-US" sz="2400" dirty="0">
                <a:effectLst/>
                <a:latin typeface="Times New Roman" panose="02020603050405020304" pitchFamily="18" charset="0"/>
                <a:ea typeface="Times New Roman" panose="02020603050405020304" pitchFamily="18" charset="0"/>
              </a:rPr>
              <a:t> 0/0.</a:t>
            </a:r>
            <a:endParaRPr lang="en-RW" sz="2400" dirty="0">
              <a:effectLst/>
              <a:latin typeface="Calibri" panose="020F0502020204030204" pitchFamily="34" charset="0"/>
              <a:ea typeface="Calibri" panose="020F0502020204030204" pitchFamily="34" charset="0"/>
            </a:endParaRPr>
          </a:p>
          <a:p>
            <a:endParaRPr lang="en-RW" sz="2400" dirty="0"/>
          </a:p>
        </p:txBody>
      </p:sp>
    </p:spTree>
    <p:extLst>
      <p:ext uri="{BB962C8B-B14F-4D97-AF65-F5344CB8AC3E}">
        <p14:creationId xmlns:p14="http://schemas.microsoft.com/office/powerpoint/2010/main" val="106851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8720-C699-CCF2-EF5E-1B280A03DCC7}"/>
              </a:ext>
            </a:extLst>
          </p:cNvPr>
          <p:cNvSpPr>
            <a:spLocks noGrp="1"/>
          </p:cNvSpPr>
          <p:nvPr>
            <p:ph type="title"/>
          </p:nvPr>
        </p:nvSpPr>
        <p:spPr/>
        <p:txBody>
          <a:bodyPr>
            <a:normAutofit/>
          </a:bodyPr>
          <a:lstStyle/>
          <a:p>
            <a:pPr algn="ctr"/>
            <a:r>
              <a:rPr lang="en-US" sz="2800" b="1" i="1" dirty="0">
                <a:effectLst/>
                <a:latin typeface="Times New Roman" panose="02020603050405020304" pitchFamily="18" charset="0"/>
                <a:ea typeface="Calibri" panose="020F0502020204030204" pitchFamily="34" charset="0"/>
              </a:rPr>
              <a:t>Routing Table Structure</a:t>
            </a:r>
            <a:endParaRPr lang="en-RW" sz="2800" b="1" dirty="0"/>
          </a:p>
        </p:txBody>
      </p:sp>
      <p:pic>
        <p:nvPicPr>
          <p:cNvPr id="2050" name="Picture 2">
            <a:extLst>
              <a:ext uri="{FF2B5EF4-FFF2-40B4-BE49-F238E27FC236}">
                <a16:creationId xmlns:a16="http://schemas.microsoft.com/office/drawing/2014/main" id="{CB908DFE-610F-AF48-9AF5-AC3A8E45E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23" y="1887220"/>
            <a:ext cx="10559334" cy="2230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83F00A28-1BB7-83A8-6D6B-D27D250A6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14190"/>
            <a:ext cx="5676877" cy="18935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9266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6A243-839B-7A6F-5932-24D370A308A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effectLst/>
                <a:latin typeface="+mj-lt"/>
                <a:ea typeface="+mj-ea"/>
                <a:cs typeface="+mj-cs"/>
              </a:rPr>
              <a:t>Guidelines for standard ACL Placement</a:t>
            </a:r>
            <a:endParaRPr lang="en-US" sz="3600" b="1" kern="1200" dirty="0">
              <a:solidFill>
                <a:srgbClr val="FFFFFF"/>
              </a:solidFill>
              <a:latin typeface="+mj-lt"/>
              <a:ea typeface="+mj-ea"/>
              <a:cs typeface="+mj-cs"/>
            </a:endParaRPr>
          </a:p>
        </p:txBody>
      </p:sp>
      <p:pic>
        <p:nvPicPr>
          <p:cNvPr id="37890" name="Picture 13">
            <a:extLst>
              <a:ext uri="{FF2B5EF4-FFF2-40B4-BE49-F238E27FC236}">
                <a16:creationId xmlns:a16="http://schemas.microsoft.com/office/drawing/2014/main" id="{00BCEA31-CAD2-08BA-3A6C-EB7DBEB338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927453"/>
            <a:ext cx="6780700" cy="50007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758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171E02-33CC-4941-C8E0-43B149E15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effectLst/>
                <a:latin typeface="+mj-lt"/>
                <a:ea typeface="+mj-ea"/>
                <a:cs typeface="+mj-cs"/>
              </a:rPr>
              <a:t>Guidelines for Extended ACL Placement</a:t>
            </a:r>
            <a:endParaRPr lang="en-US" sz="3600" kern="1200" dirty="0">
              <a:solidFill>
                <a:srgbClr val="FFFFFF"/>
              </a:solidFill>
              <a:latin typeface="+mj-lt"/>
              <a:ea typeface="+mj-ea"/>
              <a:cs typeface="+mj-cs"/>
            </a:endParaRPr>
          </a:p>
        </p:txBody>
      </p:sp>
      <p:pic>
        <p:nvPicPr>
          <p:cNvPr id="38914" name="Picture 5">
            <a:extLst>
              <a:ext uri="{FF2B5EF4-FFF2-40B4-BE49-F238E27FC236}">
                <a16:creationId xmlns:a16="http://schemas.microsoft.com/office/drawing/2014/main" id="{9DC692E5-0A24-C780-0C9A-13F3536947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783362"/>
            <a:ext cx="6780700" cy="52889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466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940" name="Picture 18">
            <a:extLst>
              <a:ext uri="{FF2B5EF4-FFF2-40B4-BE49-F238E27FC236}">
                <a16:creationId xmlns:a16="http://schemas.microsoft.com/office/drawing/2014/main" id="{6FA20411-7A57-4F04-9B42-EC42C93D84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9115" y="3748738"/>
            <a:ext cx="4724569" cy="14617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58" name="Straight Connector 39957">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9942" name="Picture 6">
            <a:extLst>
              <a:ext uri="{FF2B5EF4-FFF2-40B4-BE49-F238E27FC236}">
                <a16:creationId xmlns:a16="http://schemas.microsoft.com/office/drawing/2014/main" id="{5DD871BA-E9CD-099F-D4CA-14C7952CCC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8316" y="3588868"/>
            <a:ext cx="4732940" cy="11358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60" name="Straight Connector 39959">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9962" name="Straight Connector 39961">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9939" name="Picture 17">
            <a:extLst>
              <a:ext uri="{FF2B5EF4-FFF2-40B4-BE49-F238E27FC236}">
                <a16:creationId xmlns:a16="http://schemas.microsoft.com/office/drawing/2014/main" id="{D6FD6C5C-7B9E-1082-2715-4C466CA77E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9115" y="1008355"/>
            <a:ext cx="4724569" cy="21009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19">
            <a:extLst>
              <a:ext uri="{FF2B5EF4-FFF2-40B4-BE49-F238E27FC236}">
                <a16:creationId xmlns:a16="http://schemas.microsoft.com/office/drawing/2014/main" id="{D4C398AF-39CB-871E-98E4-BA2F0FB80C1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66298" y="353052"/>
            <a:ext cx="4732940" cy="2521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a:extLst>
              <a:ext uri="{FF2B5EF4-FFF2-40B4-BE49-F238E27FC236}">
                <a16:creationId xmlns:a16="http://schemas.microsoft.com/office/drawing/2014/main" id="{81C4CDDA-884B-2655-B408-FB3883256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242" y="5263523"/>
            <a:ext cx="46370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027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9" name="Rectangle 40968">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1" name="Rectangle 40970">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3">
            <a:extLst>
              <a:ext uri="{FF2B5EF4-FFF2-40B4-BE49-F238E27FC236}">
                <a16:creationId xmlns:a16="http://schemas.microsoft.com/office/drawing/2014/main" id="{99E396B2-13BB-868E-81C7-9C1DD5C76E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180" y="759820"/>
            <a:ext cx="6410084" cy="53524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6" name="Rectangle 40972">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3" name="Picture 1">
            <a:extLst>
              <a:ext uri="{FF2B5EF4-FFF2-40B4-BE49-F238E27FC236}">
                <a16:creationId xmlns:a16="http://schemas.microsoft.com/office/drawing/2014/main" id="{2299BFBA-7D25-C287-D5CA-D49A29BC58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5396" y="643467"/>
            <a:ext cx="2995899" cy="24756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5" name="Rectangle 4097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4" name="Picture 2">
            <a:extLst>
              <a:ext uri="{FF2B5EF4-FFF2-40B4-BE49-F238E27FC236}">
                <a16:creationId xmlns:a16="http://schemas.microsoft.com/office/drawing/2014/main" id="{AC8AA0C3-9148-71BE-E788-3844E7301E1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4231" y="3748194"/>
            <a:ext cx="3038229" cy="24716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18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2" name="Rectangle 4199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4" name="Rectangle 4199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4">
            <a:extLst>
              <a:ext uri="{FF2B5EF4-FFF2-40B4-BE49-F238E27FC236}">
                <a16:creationId xmlns:a16="http://schemas.microsoft.com/office/drawing/2014/main" id="{A0A6F932-0446-8B06-C7EA-5B8D2B4666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139034"/>
            <a:ext cx="5294716" cy="45799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6" name="Straight Connector 4199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987" name="Picture 5">
            <a:extLst>
              <a:ext uri="{FF2B5EF4-FFF2-40B4-BE49-F238E27FC236}">
                <a16:creationId xmlns:a16="http://schemas.microsoft.com/office/drawing/2014/main" id="{718EEA87-7105-49F0-F43C-1B4A7898B5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132418"/>
            <a:ext cx="5294715" cy="45931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5831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016" name="Rectangle 4301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92E76-F2DB-7F4E-0965-8EC611478467}"/>
              </a:ext>
            </a:extLst>
          </p:cNvPr>
          <p:cNvSpPr>
            <a:spLocks noGrp="1"/>
          </p:cNvSpPr>
          <p:nvPr>
            <p:ph type="title"/>
          </p:nvPr>
        </p:nvSpPr>
        <p:spPr>
          <a:xfrm>
            <a:off x="589560" y="856180"/>
            <a:ext cx="5279408" cy="1128068"/>
          </a:xfrm>
        </p:spPr>
        <p:txBody>
          <a:bodyPr anchor="ctr">
            <a:normAutofit/>
          </a:bodyPr>
          <a:lstStyle/>
          <a:p>
            <a:r>
              <a:rPr lang="en-US" sz="4000" b="1" i="1" kern="1800">
                <a:effectLst/>
                <a:latin typeface="Cambria" panose="02040503050406030204" pitchFamily="18" charset="0"/>
                <a:cs typeface="Calibri" panose="020F0502020204030204" pitchFamily="34" charset="0"/>
              </a:rPr>
              <a:t>Extended IPv4 ACLs</a:t>
            </a:r>
            <a:endParaRPr lang="en-RW" sz="4000"/>
          </a:p>
        </p:txBody>
      </p:sp>
      <p:grpSp>
        <p:nvGrpSpPr>
          <p:cNvPr id="43018" name="Group 430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3019" name="Rectangle 430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20" name="Rectangle 430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022" name="Rectangle 430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9ABDB9-FA77-ADD0-692F-586E25C538BF}"/>
              </a:ext>
            </a:extLst>
          </p:cNvPr>
          <p:cNvSpPr>
            <a:spLocks noGrp="1"/>
          </p:cNvSpPr>
          <p:nvPr>
            <p:ph idx="1"/>
          </p:nvPr>
        </p:nvSpPr>
        <p:spPr>
          <a:xfrm>
            <a:off x="590719" y="2330505"/>
            <a:ext cx="5278066" cy="3979585"/>
          </a:xfrm>
        </p:spPr>
        <p:txBody>
          <a:bodyPr anchor="ctr">
            <a:normAutofit/>
          </a:bodyPr>
          <a:lstStyle/>
          <a:p>
            <a:pPr>
              <a:spcAft>
                <a:spcPts val="1000"/>
              </a:spcAft>
            </a:pPr>
            <a:r>
              <a:rPr lang="en-US" sz="2000">
                <a:effectLst/>
                <a:latin typeface="Calibri" panose="020F0502020204030204" pitchFamily="34" charset="0"/>
                <a:ea typeface="Calibri" panose="020F0502020204030204" pitchFamily="34" charset="0"/>
              </a:rPr>
              <a:t> Extended ACLs are used more often than standard ACLs because they provide a greater degree of control. Like standard ACLs, extended ACLs check source addresses of packets, but they also check the destination address, protocols, and port numbers (or services).</a:t>
            </a:r>
            <a:endParaRPr lang="en-RW" sz="2000">
              <a:effectLst/>
              <a:latin typeface="Calibri" panose="020F0502020204030204" pitchFamily="34" charset="0"/>
              <a:ea typeface="Calibri" panose="020F0502020204030204" pitchFamily="34" charset="0"/>
            </a:endParaRPr>
          </a:p>
          <a:p>
            <a:endParaRPr lang="en-RW" sz="2000"/>
          </a:p>
        </p:txBody>
      </p:sp>
      <p:sp>
        <p:nvSpPr>
          <p:cNvPr id="43024" name="Rectangle 430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26" name="Rectangle 430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0" name="Picture 1">
            <a:extLst>
              <a:ext uri="{FF2B5EF4-FFF2-40B4-BE49-F238E27FC236}">
                <a16:creationId xmlns:a16="http://schemas.microsoft.com/office/drawing/2014/main" id="{B7D3715A-4014-1932-1C0B-AB69637A4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1370443"/>
            <a:ext cx="4397433" cy="9416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4302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1" name="Picture 2">
            <a:extLst>
              <a:ext uri="{FF2B5EF4-FFF2-40B4-BE49-F238E27FC236}">
                <a16:creationId xmlns:a16="http://schemas.microsoft.com/office/drawing/2014/main" id="{9C102B87-9FB2-AA92-4646-A47BA3DE8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4483721"/>
            <a:ext cx="4395569" cy="9671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1767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9" name="Rectangle 4403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41" name="Rectangle 4404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4" descr="A screenshot of a computer&#10;&#10;Description automatically generated with medium confidence">
            <a:extLst>
              <a:ext uri="{FF2B5EF4-FFF2-40B4-BE49-F238E27FC236}">
                <a16:creationId xmlns:a16="http://schemas.microsoft.com/office/drawing/2014/main" id="{5EBC9FDE-F0AE-A892-A631-898CF772BC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44130" y="643467"/>
            <a:ext cx="7703739"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227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63" name="Rectangle 45062">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65" name="Rectangle 45064">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6">
            <a:extLst>
              <a:ext uri="{FF2B5EF4-FFF2-40B4-BE49-F238E27FC236}">
                <a16:creationId xmlns:a16="http://schemas.microsoft.com/office/drawing/2014/main" id="{BD088E98-F4D8-83A6-8287-FA0D5598D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4083" y="643467"/>
            <a:ext cx="6963833"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953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7" name="Rectangle 4608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9" name="Rectangle 4608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7">
            <a:extLst>
              <a:ext uri="{FF2B5EF4-FFF2-40B4-BE49-F238E27FC236}">
                <a16:creationId xmlns:a16="http://schemas.microsoft.com/office/drawing/2014/main" id="{3A7A2CA1-3DA9-FFBB-9EDF-C944CCE48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4634" y="643467"/>
            <a:ext cx="6262732"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964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16" name="Rectangle 47110">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118" name="Group 47112">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7114" name="Rectangle 47113">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15" name="Rectangle 47114">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117" name="Rectangle 4711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6" name="Picture 8">
            <a:extLst>
              <a:ext uri="{FF2B5EF4-FFF2-40B4-BE49-F238E27FC236}">
                <a16:creationId xmlns:a16="http://schemas.microsoft.com/office/drawing/2014/main" id="{95583216-97C3-9617-A3AD-78995C9C1C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985" b="25519"/>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0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12DC423-A0B7-44D7-3393-1FEBF62A1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070" y="421322"/>
            <a:ext cx="8721090" cy="6091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5646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135" name="Rectangle 4813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137" name="Group 4813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8138" name="Rectangle 4813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39" name="Rectangle 4813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141" name="Rectangle 4814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0" name="Picture 9">
            <a:extLst>
              <a:ext uri="{FF2B5EF4-FFF2-40B4-BE49-F238E27FC236}">
                <a16:creationId xmlns:a16="http://schemas.microsoft.com/office/drawing/2014/main" id="{A4772B9C-2E0D-BF21-20DE-4FB82DFA72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37" b="28983"/>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022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159" name="Rectangle 49158">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161" name="Group 4916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9162" name="Rectangle 4916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63" name="Rectangle 4916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165" name="Rectangle 4916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4" name="Picture 10">
            <a:extLst>
              <a:ext uri="{FF2B5EF4-FFF2-40B4-BE49-F238E27FC236}">
                <a16:creationId xmlns:a16="http://schemas.microsoft.com/office/drawing/2014/main" id="{08E4DC5E-4AD9-179C-9170-FD30E7A7A6A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774" r="-2" b="-2"/>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234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2F6932-1F7D-7C9F-2770-B19D96A77B71}"/>
              </a:ext>
            </a:extLst>
          </p:cNvPr>
          <p:cNvSpPr>
            <a:spLocks noGrp="1"/>
          </p:cNvSpPr>
          <p:nvPr>
            <p:ph type="ctrTitle"/>
          </p:nvPr>
        </p:nvSpPr>
        <p:spPr/>
        <p:txBody>
          <a:bodyPr/>
          <a:lstStyle/>
          <a:p>
            <a:r>
              <a:rPr lang="en-GB" b="1" dirty="0"/>
              <a:t>NETWORKING II</a:t>
            </a:r>
            <a:endParaRPr lang="en-RW" b="1" dirty="0"/>
          </a:p>
        </p:txBody>
      </p:sp>
      <p:sp>
        <p:nvSpPr>
          <p:cNvPr id="5" name="Subtitle 4">
            <a:extLst>
              <a:ext uri="{FF2B5EF4-FFF2-40B4-BE49-F238E27FC236}">
                <a16:creationId xmlns:a16="http://schemas.microsoft.com/office/drawing/2014/main" id="{7574E06C-5D8A-A2F0-9E39-C8BED0C1BBF9}"/>
              </a:ext>
            </a:extLst>
          </p:cNvPr>
          <p:cNvSpPr>
            <a:spLocks noGrp="1"/>
          </p:cNvSpPr>
          <p:nvPr>
            <p:ph type="subTitle" idx="1"/>
          </p:nvPr>
        </p:nvSpPr>
        <p:spPr>
          <a:xfrm>
            <a:off x="1524000" y="3754438"/>
            <a:ext cx="9144000" cy="766762"/>
          </a:xfrm>
        </p:spPr>
        <p:txBody>
          <a:bodyPr/>
          <a:lstStyle/>
          <a:p>
            <a:r>
              <a:rPr lang="en-GB" b="1" dirty="0"/>
              <a:t>Lecture 5</a:t>
            </a:r>
            <a:endParaRPr lang="en-RW" b="1" dirty="0"/>
          </a:p>
        </p:txBody>
      </p:sp>
    </p:spTree>
    <p:extLst>
      <p:ext uri="{BB962C8B-B14F-4D97-AF65-F5344CB8AC3E}">
        <p14:creationId xmlns:p14="http://schemas.microsoft.com/office/powerpoint/2010/main" val="1582098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1194-C22C-D1B1-7823-B0E252F7BA00}"/>
              </a:ext>
            </a:extLst>
          </p:cNvPr>
          <p:cNvSpPr>
            <a:spLocks noGrp="1"/>
          </p:cNvSpPr>
          <p:nvPr>
            <p:ph type="title"/>
          </p:nvPr>
        </p:nvSpPr>
        <p:spPr>
          <a:xfrm>
            <a:off x="838200" y="365125"/>
            <a:ext cx="10515600" cy="661035"/>
          </a:xfrm>
        </p:spPr>
        <p:txBody>
          <a:bodyPr>
            <a:normAutofit fontScale="90000"/>
          </a:bodyPr>
          <a:lstStyle/>
          <a:p>
            <a:pPr algn="ctr"/>
            <a:r>
              <a:rPr lang="en-US" sz="4400" b="1" i="0" dirty="0">
                <a:effectLst/>
                <a:latin typeface="Times New Roman" panose="02020603050405020304" pitchFamily="18" charset="0"/>
                <a:cs typeface="Calibri" panose="020F0502020204030204" pitchFamily="34" charset="0"/>
              </a:rPr>
              <a:t>DHCP </a:t>
            </a:r>
            <a:endParaRPr lang="en-RW" dirty="0"/>
          </a:p>
        </p:txBody>
      </p:sp>
      <p:sp>
        <p:nvSpPr>
          <p:cNvPr id="3" name="Content Placeholder 2">
            <a:extLst>
              <a:ext uri="{FF2B5EF4-FFF2-40B4-BE49-F238E27FC236}">
                <a16:creationId xmlns:a16="http://schemas.microsoft.com/office/drawing/2014/main" id="{E1A70AD3-5FB1-52C8-D178-D14F4745517B}"/>
              </a:ext>
            </a:extLst>
          </p:cNvPr>
          <p:cNvSpPr>
            <a:spLocks noGrp="1"/>
          </p:cNvSpPr>
          <p:nvPr>
            <p:ph idx="1"/>
          </p:nvPr>
        </p:nvSpPr>
        <p:spPr>
          <a:xfrm>
            <a:off x="838200" y="1198880"/>
            <a:ext cx="10515600" cy="4978083"/>
          </a:xfrm>
        </p:spPr>
        <p:txBody>
          <a:bodyPr>
            <a:noAutofit/>
          </a:bodyPr>
          <a:lstStyle/>
          <a:p>
            <a:pPr algn="just">
              <a:lnSpc>
                <a:spcPct val="115000"/>
              </a:lnSpc>
              <a:spcAft>
                <a:spcPts val="1415"/>
              </a:spcAft>
            </a:pPr>
            <a:r>
              <a:rPr lang="en-US" dirty="0">
                <a:effectLst/>
                <a:latin typeface="Times New Roman" panose="02020603050405020304" pitchFamily="18" charset="0"/>
                <a:ea typeface="Calibri" panose="020F0502020204030204" pitchFamily="34" charset="0"/>
              </a:rPr>
              <a:t>Dynamic Host Configuration Protocol (DHCP) works in a client/server mode. </a:t>
            </a:r>
          </a:p>
          <a:p>
            <a:pPr algn="just">
              <a:lnSpc>
                <a:spcPct val="115000"/>
              </a:lnSpc>
              <a:spcAft>
                <a:spcPts val="1415"/>
              </a:spcAft>
            </a:pPr>
            <a:r>
              <a:rPr lang="en-US" dirty="0">
                <a:effectLst/>
                <a:latin typeface="Times New Roman" panose="02020603050405020304" pitchFamily="18" charset="0"/>
                <a:ea typeface="Calibri" panose="020F0502020204030204" pitchFamily="34" charset="0"/>
              </a:rPr>
              <a:t>DHCP enables DHCP clients on an IP network to obtain their configurations from a DHCP server. </a:t>
            </a:r>
          </a:p>
          <a:p>
            <a:pPr algn="just">
              <a:lnSpc>
                <a:spcPct val="115000"/>
              </a:lnSpc>
              <a:spcAft>
                <a:spcPts val="1415"/>
              </a:spcAft>
            </a:pPr>
            <a:r>
              <a:rPr lang="en-US" dirty="0">
                <a:effectLst/>
                <a:latin typeface="Times New Roman" panose="02020603050405020304" pitchFamily="18" charset="0"/>
                <a:ea typeface="Calibri" panose="020F0502020204030204" pitchFamily="34" charset="0"/>
              </a:rPr>
              <a:t>Less work is involved in managing an IP network when DHCP is used. </a:t>
            </a:r>
            <a:endParaRPr lang="en-RW" dirty="0">
              <a:effectLst/>
              <a:latin typeface="Calibri" panose="020F0502020204030204" pitchFamily="34" charset="0"/>
              <a:ea typeface="Calibri" panose="020F0502020204030204" pitchFamily="34" charset="0"/>
            </a:endParaRPr>
          </a:p>
          <a:p>
            <a:pPr algn="just">
              <a:lnSpc>
                <a:spcPct val="115000"/>
              </a:lnSpc>
              <a:spcAft>
                <a:spcPts val="1415"/>
              </a:spcAft>
            </a:pPr>
            <a:r>
              <a:rPr lang="en-US" dirty="0">
                <a:effectLst/>
                <a:latin typeface="Times New Roman" panose="02020603050405020304" pitchFamily="18" charset="0"/>
                <a:ea typeface="Calibri" panose="020F0502020204030204" pitchFamily="34" charset="0"/>
              </a:rPr>
              <a:t>A DHCP client is included in most modern operating systems </a:t>
            </a:r>
          </a:p>
          <a:p>
            <a:pPr algn="just">
              <a:lnSpc>
                <a:spcPct val="115000"/>
              </a:lnSpc>
              <a:spcAft>
                <a:spcPts val="1415"/>
              </a:spcAft>
            </a:pPr>
            <a:r>
              <a:rPr lang="en-US" dirty="0">
                <a:effectLst/>
                <a:latin typeface="Times New Roman" panose="02020603050405020304" pitchFamily="18" charset="0"/>
                <a:ea typeface="Calibri" panose="020F0502020204030204" pitchFamily="34" charset="0"/>
              </a:rPr>
              <a:t>The client requests addressing values from the network DHCP server .</a:t>
            </a:r>
          </a:p>
        </p:txBody>
      </p:sp>
    </p:spTree>
    <p:extLst>
      <p:ext uri="{BB962C8B-B14F-4D97-AF65-F5344CB8AC3E}">
        <p14:creationId xmlns:p14="http://schemas.microsoft.com/office/powerpoint/2010/main" val="3707066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7C5-92F2-13D3-6C73-7F6B646ECCF7}"/>
              </a:ext>
            </a:extLst>
          </p:cNvPr>
          <p:cNvSpPr>
            <a:spLocks noGrp="1"/>
          </p:cNvSpPr>
          <p:nvPr>
            <p:ph type="title"/>
          </p:nvPr>
        </p:nvSpPr>
        <p:spPr/>
        <p:txBody>
          <a:bodyPr/>
          <a:lstStyle/>
          <a:p>
            <a:pPr algn="ctr"/>
            <a:r>
              <a:rPr lang="en-US" sz="4400" b="1" i="0" dirty="0">
                <a:effectLst/>
                <a:latin typeface="Times New Roman" panose="02020603050405020304" pitchFamily="18" charset="0"/>
                <a:cs typeface="Calibri" panose="020F0502020204030204" pitchFamily="34" charset="0"/>
              </a:rPr>
              <a:t>DHCP (Cont’d)</a:t>
            </a:r>
            <a:endParaRPr lang="en-RW" dirty="0"/>
          </a:p>
        </p:txBody>
      </p:sp>
      <p:sp>
        <p:nvSpPr>
          <p:cNvPr id="3" name="Content Placeholder 2">
            <a:extLst>
              <a:ext uri="{FF2B5EF4-FFF2-40B4-BE49-F238E27FC236}">
                <a16:creationId xmlns:a16="http://schemas.microsoft.com/office/drawing/2014/main" id="{5A574250-3F61-C8FA-349A-48D2CC169D99}"/>
              </a:ext>
            </a:extLst>
          </p:cNvPr>
          <p:cNvSpPr>
            <a:spLocks noGrp="1"/>
          </p:cNvSpPr>
          <p:nvPr>
            <p:ph idx="1"/>
          </p:nvPr>
        </p:nvSpPr>
        <p:spPr/>
        <p:txBody>
          <a:bodyPr>
            <a:normAutofit fontScale="85000" lnSpcReduction="20000"/>
          </a:bodyPr>
          <a:lstStyle/>
          <a:p>
            <a:pPr algn="just">
              <a:lnSpc>
                <a:spcPct val="115000"/>
              </a:lnSpc>
              <a:spcAft>
                <a:spcPts val="1415"/>
              </a:spcAft>
            </a:pPr>
            <a:r>
              <a:rPr lang="en-US" sz="2800" dirty="0">
                <a:effectLst/>
                <a:latin typeface="Times New Roman" panose="02020603050405020304" pitchFamily="18" charset="0"/>
                <a:ea typeface="Calibri" panose="020F0502020204030204" pitchFamily="34" charset="0"/>
              </a:rPr>
              <a:t>This server manages the allocation of the IP addresses and will answer configuration requests from clients. </a:t>
            </a:r>
          </a:p>
          <a:p>
            <a:pPr algn="just">
              <a:lnSpc>
                <a:spcPct val="115000"/>
              </a:lnSpc>
              <a:spcAft>
                <a:spcPts val="1415"/>
              </a:spcAft>
            </a:pPr>
            <a:r>
              <a:rPr lang="en-US" sz="2800" dirty="0">
                <a:effectLst/>
                <a:latin typeface="Times New Roman" panose="02020603050405020304" pitchFamily="18" charset="0"/>
                <a:ea typeface="Calibri" panose="020F0502020204030204" pitchFamily="34" charset="0"/>
              </a:rPr>
              <a:t>The DHCP server can answer requests for many subnets. DHCP is not intended for configuring routers, switches, and servers. </a:t>
            </a:r>
          </a:p>
          <a:p>
            <a:pPr algn="just">
              <a:lnSpc>
                <a:spcPct val="115000"/>
              </a:lnSpc>
              <a:spcAft>
                <a:spcPts val="1415"/>
              </a:spcAft>
            </a:pPr>
            <a:r>
              <a:rPr lang="en-US" sz="2800" dirty="0">
                <a:effectLst/>
                <a:latin typeface="Times New Roman" panose="02020603050405020304" pitchFamily="18" charset="0"/>
                <a:ea typeface="Calibri" panose="020F0502020204030204" pitchFamily="34" charset="0"/>
              </a:rPr>
              <a:t>These type of hosts need to have static IP addresses.</a:t>
            </a:r>
            <a:endParaRPr lang="en-RW" sz="2800" dirty="0">
              <a:effectLst/>
              <a:latin typeface="Calibri" panose="020F0502020204030204" pitchFamily="34" charset="0"/>
              <a:ea typeface="Calibri" panose="020F0502020204030204" pitchFamily="34" charset="0"/>
            </a:endParaRPr>
          </a:p>
          <a:p>
            <a:pPr algn="just">
              <a:lnSpc>
                <a:spcPct val="115000"/>
              </a:lnSpc>
              <a:spcAft>
                <a:spcPts val="1415"/>
              </a:spcAft>
            </a:pPr>
            <a:r>
              <a:rPr lang="en-US" sz="2800" dirty="0">
                <a:effectLst/>
                <a:latin typeface="Times New Roman" panose="02020603050405020304" pitchFamily="18" charset="0"/>
                <a:ea typeface="Calibri" panose="020F0502020204030204" pitchFamily="34" charset="0"/>
              </a:rPr>
              <a:t>DHCP uses User Datagram Protocol (UDP) as its transport protocol. </a:t>
            </a:r>
          </a:p>
          <a:p>
            <a:pPr algn="just">
              <a:lnSpc>
                <a:spcPct val="115000"/>
              </a:lnSpc>
              <a:spcAft>
                <a:spcPts val="1415"/>
              </a:spcAft>
            </a:pPr>
            <a:r>
              <a:rPr lang="en-US" sz="2800" dirty="0">
                <a:effectLst/>
                <a:latin typeface="Times New Roman" panose="02020603050405020304" pitchFamily="18" charset="0"/>
                <a:ea typeface="Calibri" panose="020F0502020204030204" pitchFamily="34" charset="0"/>
              </a:rPr>
              <a:t>The client sends messages to the server on port 67. The server sends messages to the client on port 68.</a:t>
            </a:r>
            <a:endParaRPr lang="en-RW" sz="2800"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41580054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FA6883-DFF7-A674-878B-A1CCD3A20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40459"/>
            <a:ext cx="6621145" cy="374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2CE0E2D-6848-D5C9-584F-09728F8E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775" y="4089241"/>
            <a:ext cx="6621144" cy="237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5659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5">
            <a:extLst>
              <a:ext uri="{FF2B5EF4-FFF2-40B4-BE49-F238E27FC236}">
                <a16:creationId xmlns:a16="http://schemas.microsoft.com/office/drawing/2014/main" id="{3E95E1BA-3E93-24F9-000F-234E5152C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0" y="939683"/>
            <a:ext cx="7325360" cy="49786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7566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D90B-E5DE-A567-BEA3-FAFD2C3F730F}"/>
              </a:ext>
            </a:extLst>
          </p:cNvPr>
          <p:cNvSpPr>
            <a:spLocks noGrp="1"/>
          </p:cNvSpPr>
          <p:nvPr>
            <p:ph type="title"/>
          </p:nvPr>
        </p:nvSpPr>
        <p:spPr>
          <a:xfrm>
            <a:off x="543560" y="497205"/>
            <a:ext cx="10515600" cy="1325563"/>
          </a:xfrm>
        </p:spPr>
        <p:txBody>
          <a:bodyPr>
            <a:normAutofit/>
          </a:bodyPr>
          <a:lstStyle/>
          <a:p>
            <a:pPr algn="ctr"/>
            <a:r>
              <a:rPr lang="en-US" sz="4000" b="1" i="1" dirty="0">
                <a:effectLst/>
                <a:latin typeface="Times New Roman" panose="02020603050405020304" pitchFamily="18" charset="0"/>
                <a:ea typeface="Calibri" panose="020F0502020204030204" pitchFamily="34" charset="0"/>
              </a:rPr>
              <a:t>DHCP operation </a:t>
            </a:r>
            <a:endParaRPr lang="en-RW" sz="4000" b="1" dirty="0"/>
          </a:p>
        </p:txBody>
      </p:sp>
      <p:pic>
        <p:nvPicPr>
          <p:cNvPr id="3074" name="Picture 2">
            <a:extLst>
              <a:ext uri="{FF2B5EF4-FFF2-40B4-BE49-F238E27FC236}">
                <a16:creationId xmlns:a16="http://schemas.microsoft.com/office/drawing/2014/main" id="{044CC3A0-A7B5-A126-794E-0B0D70DC3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71" y="1822768"/>
            <a:ext cx="7846003" cy="431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665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15EE-A48A-34E6-E810-E8AB928412F9}"/>
              </a:ext>
            </a:extLst>
          </p:cNvPr>
          <p:cNvSpPr>
            <a:spLocks noGrp="1"/>
          </p:cNvSpPr>
          <p:nvPr>
            <p:ph type="title"/>
          </p:nvPr>
        </p:nvSpPr>
        <p:spPr>
          <a:xfrm>
            <a:off x="838200" y="365125"/>
            <a:ext cx="10515600" cy="986155"/>
          </a:xfrm>
        </p:spPr>
        <p:txBody>
          <a:bodyPr>
            <a:normAutofit/>
          </a:bodyPr>
          <a:lstStyle/>
          <a:p>
            <a:pPr algn="ctr"/>
            <a:r>
              <a:rPr lang="en-US" sz="4000" b="1" i="1" dirty="0">
                <a:effectLst/>
                <a:latin typeface="Times New Roman" panose="02020603050405020304" pitchFamily="18" charset="0"/>
                <a:ea typeface="Calibri" panose="020F0502020204030204" pitchFamily="34" charset="0"/>
              </a:rPr>
              <a:t>Configuring DHCP </a:t>
            </a:r>
            <a:endParaRPr lang="en-RW" sz="4000" b="1" dirty="0"/>
          </a:p>
        </p:txBody>
      </p:sp>
      <p:pic>
        <p:nvPicPr>
          <p:cNvPr id="4098" name="Picture 29">
            <a:extLst>
              <a:ext uri="{FF2B5EF4-FFF2-40B4-BE49-F238E27FC236}">
                <a16:creationId xmlns:a16="http://schemas.microsoft.com/office/drawing/2014/main" id="{B58CBDFC-36AD-5D87-D6AA-52CA65415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750" y="1874202"/>
            <a:ext cx="9437158" cy="37645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458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4163-7F48-CB8D-66C5-C4C1383FE3BD}"/>
              </a:ext>
            </a:extLst>
          </p:cNvPr>
          <p:cNvSpPr>
            <a:spLocks noGrp="1"/>
          </p:cNvSpPr>
          <p:nvPr>
            <p:ph type="title"/>
          </p:nvPr>
        </p:nvSpPr>
        <p:spPr>
          <a:xfrm>
            <a:off x="838200" y="365125"/>
            <a:ext cx="10515600" cy="864235"/>
          </a:xfrm>
        </p:spPr>
        <p:txBody>
          <a:bodyPr>
            <a:normAutofit/>
          </a:bodyPr>
          <a:lstStyle/>
          <a:p>
            <a:pPr algn="ctr"/>
            <a:r>
              <a:rPr lang="en-US" sz="3600" b="1" i="1" dirty="0">
                <a:effectLst/>
                <a:latin typeface="Times New Roman" panose="02020603050405020304" pitchFamily="18" charset="0"/>
                <a:ea typeface="Calibri" panose="020F0502020204030204" pitchFamily="34" charset="0"/>
              </a:rPr>
              <a:t>DHCP Relay </a:t>
            </a:r>
            <a:endParaRPr lang="en-RW" sz="3600" b="1" dirty="0"/>
          </a:p>
        </p:txBody>
      </p:sp>
      <p:sp>
        <p:nvSpPr>
          <p:cNvPr id="4" name="Content Placeholder 3">
            <a:extLst>
              <a:ext uri="{FF2B5EF4-FFF2-40B4-BE49-F238E27FC236}">
                <a16:creationId xmlns:a16="http://schemas.microsoft.com/office/drawing/2014/main" id="{DC27D7C5-0455-B36C-8F4E-8BE32AF691AD}"/>
              </a:ext>
            </a:extLst>
          </p:cNvPr>
          <p:cNvSpPr>
            <a:spLocks noGrp="1"/>
          </p:cNvSpPr>
          <p:nvPr>
            <p:ph idx="1"/>
          </p:nvPr>
        </p:nvSpPr>
        <p:spPr>
          <a:xfrm>
            <a:off x="838200" y="1825625"/>
            <a:ext cx="10515600" cy="4341495"/>
          </a:xfrm>
        </p:spPr>
        <p:txBody>
          <a:bodyPr>
            <a:noAutofit/>
          </a:bodyPr>
          <a:lstStyle/>
          <a:p>
            <a:r>
              <a:rPr lang="en-US" dirty="0">
                <a:effectLst/>
                <a:latin typeface="Calibri" panose="020F0502020204030204" pitchFamily="34" charset="0"/>
                <a:ea typeface="Calibri" panose="020F0502020204030204" pitchFamily="34" charset="0"/>
              </a:rPr>
              <a:t>DHCP clients use IP broadcasts to find the DHCP server on the segment. </a:t>
            </a:r>
          </a:p>
          <a:p>
            <a:r>
              <a:rPr lang="en-US" dirty="0">
                <a:effectLst/>
                <a:latin typeface="Calibri" panose="020F0502020204030204" pitchFamily="34" charset="0"/>
                <a:ea typeface="Calibri" panose="020F0502020204030204" pitchFamily="34" charset="0"/>
              </a:rPr>
              <a:t>What happens when the server and the client are not on the same segment and are separated by a router? Routers do not forward these broadcasts.</a:t>
            </a:r>
            <a:endParaRPr lang="en-RW" dirty="0">
              <a:effectLst/>
              <a:latin typeface="Calibri" panose="020F0502020204030204" pitchFamily="34" charset="0"/>
              <a:ea typeface="Calibri" panose="020F0502020204030204" pitchFamily="34" charset="0"/>
            </a:endParaRPr>
          </a:p>
          <a:p>
            <a:r>
              <a:rPr lang="en-US" dirty="0">
                <a:effectLst/>
                <a:latin typeface="Calibri" panose="020F0502020204030204" pitchFamily="34" charset="0"/>
                <a:ea typeface="Calibri" panose="020F0502020204030204" pitchFamily="34" charset="0"/>
              </a:rPr>
              <a:t>Typically, in a complex hierarchical network, clients do not reside on the same subnet as key servers. </a:t>
            </a:r>
          </a:p>
          <a:p>
            <a:r>
              <a:rPr lang="en-US" dirty="0">
                <a:effectLst/>
                <a:latin typeface="Calibri" panose="020F0502020204030204" pitchFamily="34" charset="0"/>
                <a:ea typeface="Calibri" panose="020F0502020204030204" pitchFamily="34" charset="0"/>
              </a:rPr>
              <a:t>Such remote clients will broadcast to locate these servers. However, routers, by default, will not forward client broadcasts beyond their subnet</a:t>
            </a:r>
            <a:endParaRPr lang="en-RW" dirty="0"/>
          </a:p>
        </p:txBody>
      </p:sp>
    </p:spTree>
    <p:extLst>
      <p:ext uri="{BB962C8B-B14F-4D97-AF65-F5344CB8AC3E}">
        <p14:creationId xmlns:p14="http://schemas.microsoft.com/office/powerpoint/2010/main" val="247580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E6CE-4F61-DDEE-9E67-B53E40F743F5}"/>
              </a:ext>
            </a:extLst>
          </p:cNvPr>
          <p:cNvSpPr>
            <a:spLocks noGrp="1"/>
          </p:cNvSpPr>
          <p:nvPr>
            <p:ph type="title"/>
          </p:nvPr>
        </p:nvSpPr>
        <p:spPr/>
        <p:txBody>
          <a:bodyPr>
            <a:normAutofit/>
          </a:bodyPr>
          <a:lstStyle/>
          <a:p>
            <a:pPr algn="ctr"/>
            <a:r>
              <a:rPr lang="en-US" sz="3200" b="1" i="1" dirty="0">
                <a:effectLst/>
                <a:latin typeface="Times New Roman" panose="02020603050405020304" pitchFamily="18" charset="0"/>
                <a:ea typeface="Calibri" panose="020F0502020204030204" pitchFamily="34" charset="0"/>
              </a:rPr>
              <a:t>Routing Table Principles</a:t>
            </a:r>
            <a:endParaRPr lang="en-RW" sz="3200" b="1" dirty="0"/>
          </a:p>
        </p:txBody>
      </p:sp>
      <p:sp>
        <p:nvSpPr>
          <p:cNvPr id="3" name="Content Placeholder 2">
            <a:extLst>
              <a:ext uri="{FF2B5EF4-FFF2-40B4-BE49-F238E27FC236}">
                <a16:creationId xmlns:a16="http://schemas.microsoft.com/office/drawing/2014/main" id="{CD07D312-A1CB-F743-7FF9-1EAF2A744866}"/>
              </a:ext>
            </a:extLst>
          </p:cNvPr>
          <p:cNvSpPr>
            <a:spLocks noGrp="1"/>
          </p:cNvSpPr>
          <p:nvPr>
            <p:ph idx="1"/>
          </p:nvPr>
        </p:nvSpPr>
        <p:spPr/>
        <p:txBody>
          <a:bodyPr>
            <a:normAutofit/>
          </a:bodyPr>
          <a:lstStyle/>
          <a:p>
            <a:pPr marL="0" indent="0" algn="just">
              <a:lnSpc>
                <a:spcPct val="115000"/>
              </a:lnSpc>
              <a:spcAft>
                <a:spcPts val="1000"/>
              </a:spcAft>
              <a:buNone/>
            </a:pPr>
            <a:r>
              <a:rPr lang="en-US" sz="3200" dirty="0">
                <a:effectLst/>
                <a:latin typeface="Times New Roman" panose="02020603050405020304" pitchFamily="18" charset="0"/>
                <a:ea typeface="Calibri" panose="020F0502020204030204" pitchFamily="34" charset="0"/>
                <a:cs typeface="Calibri" panose="020F0502020204030204" pitchFamily="34" charset="0"/>
              </a:rPr>
              <a:t>There are 3 principles regarding routing tables: </a:t>
            </a:r>
            <a:endParaRPr lang="en-RW" sz="32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Every router makes its decisions alone, based on the information it has in its routing table.</a:t>
            </a:r>
            <a:endParaRPr lang="en-RW"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Different routing table may contain different information</a:t>
            </a:r>
            <a:endParaRPr lang="en-RW"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 routing table can tell how to get to a destination but not how to get back </a:t>
            </a:r>
            <a:endParaRPr lang="en-RW"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2875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5">
            <a:extLst>
              <a:ext uri="{FF2B5EF4-FFF2-40B4-BE49-F238E27FC236}">
                <a16:creationId xmlns:a16="http://schemas.microsoft.com/office/drawing/2014/main" id="{4CCD0E79-8E43-AA22-7CBC-A5E225F92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682" y="644843"/>
            <a:ext cx="7726997" cy="5157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2187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0FA3-9DE2-973C-C4CE-E436F2DD1A37}"/>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rPr>
              <a:t>NETWORK ADDRESS TRANSLATION</a:t>
            </a:r>
            <a:r>
              <a:rPr lang="en-US" sz="3600"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ODULE </a:t>
            </a:r>
            <a:endParaRPr lang="en-RW" sz="3600" b="1" dirty="0"/>
          </a:p>
        </p:txBody>
      </p:sp>
      <p:sp>
        <p:nvSpPr>
          <p:cNvPr id="3" name="Content Placeholder 2">
            <a:extLst>
              <a:ext uri="{FF2B5EF4-FFF2-40B4-BE49-F238E27FC236}">
                <a16:creationId xmlns:a16="http://schemas.microsoft.com/office/drawing/2014/main" id="{7EB94201-EBCC-57EF-F017-34FCFA709CBB}"/>
              </a:ext>
            </a:extLst>
          </p:cNvPr>
          <p:cNvSpPr>
            <a:spLocks noGrp="1"/>
          </p:cNvSpPr>
          <p:nvPr>
            <p:ph idx="1"/>
          </p:nvPr>
        </p:nvSpPr>
        <p:spPr>
          <a:xfrm>
            <a:off x="838200" y="1419860"/>
            <a:ext cx="10515600" cy="5073015"/>
          </a:xfrm>
        </p:spPr>
        <p:txBody>
          <a:bodyPr>
            <a:noAutofit/>
          </a:bodyPr>
          <a:lstStyle/>
          <a:p>
            <a:r>
              <a:rPr lang="en-US" dirty="0">
                <a:effectLst/>
                <a:latin typeface="Times New Roman" panose="02020603050405020304" pitchFamily="18" charset="0"/>
                <a:ea typeface="Calibri" panose="020F0502020204030204" pitchFamily="34" charset="0"/>
                <a:cs typeface="Calibri" panose="020F0502020204030204" pitchFamily="34" charset="0"/>
              </a:rPr>
              <a:t>NAT is a mechanism for conserving registered IP addresses in large networks and simplifying IP addressing management tasks. </a:t>
            </a:r>
          </a:p>
          <a:p>
            <a:r>
              <a:rPr lang="en-US" dirty="0">
                <a:effectLst/>
                <a:latin typeface="Times New Roman" panose="02020603050405020304" pitchFamily="18" charset="0"/>
                <a:ea typeface="Calibri" panose="020F0502020204030204" pitchFamily="34" charset="0"/>
                <a:cs typeface="Calibri" panose="020F0502020204030204" pitchFamily="34" charset="0"/>
              </a:rPr>
              <a:t>As a packet is routed through a network device, usually a firewall or border router, the source IP address is translated from a private internal network address to a routable public IP address. </a:t>
            </a:r>
          </a:p>
          <a:p>
            <a:r>
              <a:rPr lang="en-US" dirty="0">
                <a:effectLst/>
                <a:latin typeface="Times New Roman" panose="02020603050405020304" pitchFamily="18" charset="0"/>
                <a:ea typeface="Calibri" panose="020F0502020204030204" pitchFamily="34" charset="0"/>
                <a:cs typeface="Calibri" panose="020F0502020204030204" pitchFamily="34" charset="0"/>
              </a:rPr>
              <a:t>This allows the packet to be transported over public external networks, such as the Internet. The public address in the reply is then translated back to the private internal address for delivery within the internal network. </a:t>
            </a:r>
          </a:p>
          <a:p>
            <a:r>
              <a:rPr lang="en-US" dirty="0">
                <a:effectLst/>
                <a:latin typeface="Times New Roman" panose="02020603050405020304" pitchFamily="18" charset="0"/>
                <a:ea typeface="Calibri" panose="020F0502020204030204" pitchFamily="34" charset="0"/>
                <a:cs typeface="Calibri" panose="020F0502020204030204" pitchFamily="34" charset="0"/>
              </a:rPr>
              <a:t>A variation of NAT, called Port Address Translation (PAT), allows many internal private addresses to be translated using a single external public address.</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21959391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CAA1-7A8E-49F6-5761-6FA688D49946}"/>
              </a:ext>
            </a:extLst>
          </p:cNvPr>
          <p:cNvSpPr>
            <a:spLocks noGrp="1"/>
          </p:cNvSpPr>
          <p:nvPr>
            <p:ph type="title"/>
          </p:nvPr>
        </p:nvSpPr>
        <p:spPr/>
        <p:txBody>
          <a:bodyPr>
            <a:normAutofit/>
          </a:bodyPr>
          <a:lstStyle/>
          <a:p>
            <a:pPr algn="ctr"/>
            <a:r>
              <a:rPr lang="en-US" sz="3600" b="1" i="1" dirty="0">
                <a:effectLst/>
                <a:latin typeface="Times New Roman" panose="02020603050405020304" pitchFamily="18" charset="0"/>
                <a:ea typeface="Calibri" panose="020F0502020204030204" pitchFamily="34" charset="0"/>
              </a:rPr>
              <a:t>NAT operation</a:t>
            </a:r>
            <a:endParaRPr lang="en-RW" sz="3600" b="1" dirty="0"/>
          </a:p>
        </p:txBody>
      </p:sp>
      <p:sp>
        <p:nvSpPr>
          <p:cNvPr id="3" name="Content Placeholder 2">
            <a:extLst>
              <a:ext uri="{FF2B5EF4-FFF2-40B4-BE49-F238E27FC236}">
                <a16:creationId xmlns:a16="http://schemas.microsoft.com/office/drawing/2014/main" id="{85560535-BAE6-CAB1-D2AE-7AAFE98843A2}"/>
              </a:ext>
            </a:extLst>
          </p:cNvPr>
          <p:cNvSpPr>
            <a:spLocks noGrp="1"/>
          </p:cNvSpPr>
          <p:nvPr>
            <p:ph idx="1"/>
          </p:nvPr>
        </p:nvSpPr>
        <p:spPr>
          <a:xfrm>
            <a:off x="838200" y="1825625"/>
            <a:ext cx="10515600" cy="704215"/>
          </a:xfrm>
        </p:spPr>
        <p:txBody>
          <a:bodyPr>
            <a:noAutofit/>
          </a:bodyPr>
          <a:lstStyle/>
          <a:p>
            <a:pPr marL="0" indent="0">
              <a:buNone/>
            </a:pPr>
            <a:r>
              <a:rPr lang="en-US" dirty="0">
                <a:effectLst/>
                <a:latin typeface="Times New Roman" panose="02020603050405020304" pitchFamily="18" charset="0"/>
                <a:ea typeface="Calibri" panose="020F0502020204030204" pitchFamily="34" charset="0"/>
              </a:rPr>
              <a:t>NAT is the process of altering the IP header of a packet so that the destination address, the source address, or both addresses are replaced in the header by different addresses. </a:t>
            </a:r>
            <a:endParaRPr lang="en-RW" dirty="0"/>
          </a:p>
        </p:txBody>
      </p:sp>
      <p:pic>
        <p:nvPicPr>
          <p:cNvPr id="6146" name="Picture 11">
            <a:extLst>
              <a:ext uri="{FF2B5EF4-FFF2-40B4-BE49-F238E27FC236}">
                <a16:creationId xmlns:a16="http://schemas.microsoft.com/office/drawing/2014/main" id="{0630B158-52A2-ED3C-0BF7-1932E5251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3216910"/>
            <a:ext cx="5616575"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2">
            <a:extLst>
              <a:ext uri="{FF2B5EF4-FFF2-40B4-BE49-F238E27FC236}">
                <a16:creationId xmlns:a16="http://schemas.microsoft.com/office/drawing/2014/main" id="{B33D8978-76B1-177C-E440-914D7F81F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23235"/>
            <a:ext cx="56388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807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2">
            <a:extLst>
              <a:ext uri="{FF2B5EF4-FFF2-40B4-BE49-F238E27FC236}">
                <a16:creationId xmlns:a16="http://schemas.microsoft.com/office/drawing/2014/main" id="{5F822EFE-E05F-695D-9588-FDE61EA24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6750781" cy="312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4">
            <a:extLst>
              <a:ext uri="{FF2B5EF4-FFF2-40B4-BE49-F238E27FC236}">
                <a16:creationId xmlns:a16="http://schemas.microsoft.com/office/drawing/2014/main" id="{33B20423-94FE-FB9A-B7F3-CD8756B33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120" y="3428999"/>
            <a:ext cx="6862445" cy="318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294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DF62-5FC0-6617-3507-8674A1EE8182}"/>
              </a:ext>
            </a:extLst>
          </p:cNvPr>
          <p:cNvSpPr>
            <a:spLocks noGrp="1"/>
          </p:cNvSpPr>
          <p:nvPr>
            <p:ph type="title"/>
          </p:nvPr>
        </p:nvSpPr>
        <p:spPr/>
        <p:txBody>
          <a:bodyPr>
            <a:normAutofit/>
          </a:bodyPr>
          <a:lstStyle/>
          <a:p>
            <a:pPr algn="ctr"/>
            <a:r>
              <a:rPr lang="en-US" sz="3600" b="1" i="1" dirty="0">
                <a:effectLst/>
                <a:latin typeface="Times New Roman" panose="02020603050405020304" pitchFamily="18" charset="0"/>
                <a:ea typeface="Calibri" panose="020F0502020204030204" pitchFamily="34" charset="0"/>
              </a:rPr>
              <a:t>Private addressing</a:t>
            </a:r>
            <a:endParaRPr lang="en-RW" sz="3600" b="1" dirty="0"/>
          </a:p>
        </p:txBody>
      </p:sp>
      <p:pic>
        <p:nvPicPr>
          <p:cNvPr id="8194" name="Picture 15">
            <a:extLst>
              <a:ext uri="{FF2B5EF4-FFF2-40B4-BE49-F238E27FC236}">
                <a16:creationId xmlns:a16="http://schemas.microsoft.com/office/drawing/2014/main" id="{B687A509-9715-55ED-DCFC-3ACAD7741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13" y="2386965"/>
            <a:ext cx="10216388" cy="320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2709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D1F2-E8B7-6C94-DC52-477DD2C02EE7}"/>
              </a:ext>
            </a:extLst>
          </p:cNvPr>
          <p:cNvSpPr>
            <a:spLocks noGrp="1"/>
          </p:cNvSpPr>
          <p:nvPr>
            <p:ph type="title"/>
          </p:nvPr>
        </p:nvSpPr>
        <p:spPr>
          <a:xfrm>
            <a:off x="838200" y="365125"/>
            <a:ext cx="10515600" cy="833755"/>
          </a:xfrm>
        </p:spPr>
        <p:txBody>
          <a:bodyPr>
            <a:normAutofit/>
          </a:bodyPr>
          <a:lstStyle/>
          <a:p>
            <a:pPr algn="ctr"/>
            <a:r>
              <a:rPr lang="en-US" sz="4400" b="1" i="0" dirty="0">
                <a:effectLst/>
                <a:latin typeface="Times New Roman" panose="02020603050405020304" pitchFamily="18" charset="0"/>
                <a:cs typeface="Calibri" panose="020F0502020204030204" pitchFamily="34" charset="0"/>
              </a:rPr>
              <a:t>NAT terminology</a:t>
            </a:r>
            <a:endParaRPr lang="en-RW" dirty="0"/>
          </a:p>
        </p:txBody>
      </p:sp>
      <p:sp>
        <p:nvSpPr>
          <p:cNvPr id="3" name="Content Placeholder 2">
            <a:extLst>
              <a:ext uri="{FF2B5EF4-FFF2-40B4-BE49-F238E27FC236}">
                <a16:creationId xmlns:a16="http://schemas.microsoft.com/office/drawing/2014/main" id="{107E4718-A2EA-B771-18A5-B5E6AE69CF29}"/>
              </a:ext>
            </a:extLst>
          </p:cNvPr>
          <p:cNvSpPr>
            <a:spLocks noGrp="1"/>
          </p:cNvSpPr>
          <p:nvPr>
            <p:ph idx="1"/>
          </p:nvPr>
        </p:nvSpPr>
        <p:spPr>
          <a:xfrm>
            <a:off x="838200" y="1330960"/>
            <a:ext cx="10515600" cy="4846003"/>
          </a:xfrm>
        </p:spPr>
        <p:txBody>
          <a:bodyPr>
            <a:no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rPr>
              <a:t>Inside addresses</a:t>
            </a:r>
            <a:r>
              <a:rPr lang="en-US" dirty="0">
                <a:effectLst/>
                <a:latin typeface="Times New Roman" panose="02020603050405020304" pitchFamily="18" charset="0"/>
                <a:ea typeface="Calibri" panose="020F0502020204030204" pitchFamily="34" charset="0"/>
              </a:rPr>
              <a:t> - The set of networks that are subject to translation. Inside addresses are typically private IP addresses, but they can be any valid IP addresses.</a:t>
            </a:r>
            <a:endParaRPr lang="en-RW"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rPr>
              <a:t>Outside addresses</a:t>
            </a:r>
            <a:r>
              <a:rPr lang="en-US" dirty="0">
                <a:effectLst/>
                <a:latin typeface="Times New Roman" panose="02020603050405020304" pitchFamily="18" charset="0"/>
                <a:ea typeface="Calibri" panose="020F0502020204030204" pitchFamily="34" charset="0"/>
              </a:rPr>
              <a:t> - All other addresses. Usually these are valid addresses located on the Internet.</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5347787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DCA2-64CC-E668-E549-67D5D93CF743}"/>
              </a:ext>
            </a:extLst>
          </p:cNvPr>
          <p:cNvSpPr>
            <a:spLocks noGrp="1"/>
          </p:cNvSpPr>
          <p:nvPr>
            <p:ph type="title"/>
          </p:nvPr>
        </p:nvSpPr>
        <p:spPr>
          <a:xfrm>
            <a:off x="838200" y="213361"/>
            <a:ext cx="10515600" cy="568960"/>
          </a:xfrm>
        </p:spPr>
        <p:txBody>
          <a:bodyPr>
            <a:normAutofit fontScale="90000"/>
          </a:bodyPr>
          <a:lstStyle/>
          <a:p>
            <a:pPr algn="ctr"/>
            <a:r>
              <a:rPr lang="en-US" sz="4400" b="1" i="0" dirty="0">
                <a:effectLst/>
                <a:latin typeface="Times New Roman" panose="02020603050405020304" pitchFamily="18" charset="0"/>
                <a:cs typeface="Calibri" panose="020F0502020204030204" pitchFamily="34" charset="0"/>
              </a:rPr>
              <a:t>NAT terminology (cont’d)</a:t>
            </a:r>
            <a:endParaRPr lang="en-RW" dirty="0"/>
          </a:p>
        </p:txBody>
      </p:sp>
      <p:sp>
        <p:nvSpPr>
          <p:cNvPr id="3" name="Content Placeholder 2">
            <a:extLst>
              <a:ext uri="{FF2B5EF4-FFF2-40B4-BE49-F238E27FC236}">
                <a16:creationId xmlns:a16="http://schemas.microsoft.com/office/drawing/2014/main" id="{6D5DA985-3C73-2FAD-7A54-D1EFCE3C8C11}"/>
              </a:ext>
            </a:extLst>
          </p:cNvPr>
          <p:cNvSpPr>
            <a:spLocks noGrp="1"/>
          </p:cNvSpPr>
          <p:nvPr>
            <p:ph idx="1"/>
          </p:nvPr>
        </p:nvSpPr>
        <p:spPr>
          <a:xfrm>
            <a:off x="838200" y="782320"/>
            <a:ext cx="10515600" cy="5394643"/>
          </a:xfrm>
        </p:spPr>
        <p:txBody>
          <a:bodyPr>
            <a:no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rPr>
              <a:t>Inside local address</a:t>
            </a:r>
            <a:r>
              <a:rPr lang="en-US" sz="2400" dirty="0">
                <a:effectLst/>
                <a:latin typeface="Times New Roman" panose="02020603050405020304" pitchFamily="18" charset="0"/>
                <a:ea typeface="Calibri" panose="020F0502020204030204" pitchFamily="34" charset="0"/>
              </a:rPr>
              <a:t> - Configured IP address assigned to a host on the inside network. Address may be globally unique, allocated out of the private address space or might be officially allocated to another organization.</a:t>
            </a:r>
            <a:endParaRPr lang="en-RW" sz="24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rPr>
              <a:t>Inside global address</a:t>
            </a:r>
            <a:r>
              <a:rPr lang="en-US" sz="2400" dirty="0">
                <a:effectLst/>
                <a:latin typeface="Times New Roman" panose="02020603050405020304" pitchFamily="18" charset="0"/>
                <a:ea typeface="Calibri" panose="020F0502020204030204" pitchFamily="34" charset="0"/>
              </a:rPr>
              <a:t> - The IP address of an inside host as it appears to the outside network. The inside global address is the translated address. These addresses are typically allocated from a globally unique address space, typically provided by the ISP (if the enterprise is connected to the Internet).</a:t>
            </a:r>
            <a:endParaRPr lang="en-RW" sz="24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rPr>
              <a:t>Outside local address</a:t>
            </a:r>
            <a:r>
              <a:rPr lang="en-US" sz="2400" dirty="0">
                <a:effectLst/>
                <a:latin typeface="Times New Roman" panose="02020603050405020304" pitchFamily="18" charset="0"/>
                <a:ea typeface="Calibri" panose="020F0502020204030204" pitchFamily="34" charset="0"/>
              </a:rPr>
              <a:t> - The IP address of an outside host as it appears to the inside network. These addresses can be allocated from the private IP address space if desired.</a:t>
            </a:r>
            <a:endParaRPr lang="en-RW" sz="24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rPr>
              <a:t>Outside global address</a:t>
            </a:r>
            <a:r>
              <a:rPr lang="en-US" sz="2400" dirty="0">
                <a:effectLst/>
                <a:latin typeface="Times New Roman" panose="02020603050405020304" pitchFamily="18" charset="0"/>
                <a:ea typeface="Calibri" panose="020F0502020204030204" pitchFamily="34" charset="0"/>
              </a:rPr>
              <a:t> - The configured IP address assigned to a host in the outside network.</a:t>
            </a:r>
            <a:endParaRPr lang="en-RW"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69050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0">
            <a:extLst>
              <a:ext uri="{FF2B5EF4-FFF2-40B4-BE49-F238E27FC236}">
                <a16:creationId xmlns:a16="http://schemas.microsoft.com/office/drawing/2014/main" id="{D0FC6F11-1846-2198-DBC0-B6FE5BD24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459" y="812800"/>
            <a:ext cx="9131776" cy="483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9535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5ECE-D092-5310-A7B6-E3E92D374DD2}"/>
              </a:ext>
            </a:extLst>
          </p:cNvPr>
          <p:cNvSpPr>
            <a:spLocks noGrp="1"/>
          </p:cNvSpPr>
          <p:nvPr>
            <p:ph type="title"/>
          </p:nvPr>
        </p:nvSpPr>
        <p:spPr>
          <a:xfrm>
            <a:off x="838200" y="365125"/>
            <a:ext cx="10515600" cy="671195"/>
          </a:xfrm>
        </p:spPr>
        <p:txBody>
          <a:bodyPr>
            <a:normAutofit fontScale="90000"/>
          </a:bodyPr>
          <a:lstStyle/>
          <a:p>
            <a:pPr algn="ctr"/>
            <a:r>
              <a:rPr lang="en-US" b="1" dirty="0">
                <a:latin typeface="Times New Roman" panose="02020603050405020304" pitchFamily="18" charset="0"/>
                <a:cs typeface="Calibri" panose="020F0502020204030204" pitchFamily="34" charset="0"/>
              </a:rPr>
              <a:t>Dynamic </a:t>
            </a:r>
            <a:r>
              <a:rPr lang="en-US" sz="4400" b="1" i="0" dirty="0">
                <a:effectLst/>
                <a:latin typeface="Times New Roman" panose="02020603050405020304" pitchFamily="18" charset="0"/>
                <a:cs typeface="Calibri" panose="020F0502020204030204" pitchFamily="34" charset="0"/>
              </a:rPr>
              <a:t>NAT </a:t>
            </a:r>
            <a:r>
              <a:rPr lang="en-US" b="1" dirty="0">
                <a:latin typeface="Times New Roman" panose="02020603050405020304" pitchFamily="18" charset="0"/>
                <a:cs typeface="Calibri" panose="020F0502020204030204" pitchFamily="34" charset="0"/>
              </a:rPr>
              <a:t>c</a:t>
            </a:r>
            <a:r>
              <a:rPr lang="en-US" sz="4400" b="1" i="0" dirty="0">
                <a:effectLst/>
                <a:latin typeface="Times New Roman" panose="02020603050405020304" pitchFamily="18" charset="0"/>
                <a:cs typeface="Calibri" panose="020F0502020204030204" pitchFamily="34" charset="0"/>
              </a:rPr>
              <a:t>onfiguration</a:t>
            </a:r>
            <a:endParaRPr lang="en-RW" dirty="0"/>
          </a:p>
        </p:txBody>
      </p:sp>
      <p:pic>
        <p:nvPicPr>
          <p:cNvPr id="2050" name="Picture 22">
            <a:extLst>
              <a:ext uri="{FF2B5EF4-FFF2-40B4-BE49-F238E27FC236}">
                <a16:creationId xmlns:a16="http://schemas.microsoft.com/office/drawing/2014/main" id="{A2490AF9-3768-86F6-C3DC-0ED44AD61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1020856"/>
            <a:ext cx="9113520" cy="522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62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A73CE-86C3-6DA5-FD8A-6412CBF7634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effectLst/>
                <a:latin typeface="+mj-lt"/>
                <a:ea typeface="+mj-ea"/>
                <a:cs typeface="+mj-cs"/>
              </a:rPr>
              <a:t>Configuring static NAT</a:t>
            </a:r>
            <a:endParaRPr lang="en-US" sz="3600" kern="1200">
              <a:solidFill>
                <a:srgbClr val="FFFFFF"/>
              </a:solidFill>
              <a:latin typeface="+mj-lt"/>
              <a:ea typeface="+mj-ea"/>
              <a:cs typeface="+mj-cs"/>
            </a:endParaRPr>
          </a:p>
        </p:txBody>
      </p:sp>
      <p:pic>
        <p:nvPicPr>
          <p:cNvPr id="3074" name="Picture 23">
            <a:extLst>
              <a:ext uri="{FF2B5EF4-FFF2-40B4-BE49-F238E27FC236}">
                <a16:creationId xmlns:a16="http://schemas.microsoft.com/office/drawing/2014/main" id="{A0687F63-7D9E-0A4F-4624-3723AAB551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2080172"/>
            <a:ext cx="6780700" cy="26953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26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DA17-3097-9FCA-73FF-5AA3FEA1F8E1}"/>
              </a:ext>
            </a:extLst>
          </p:cNvPr>
          <p:cNvSpPr>
            <a:spLocks noGrp="1"/>
          </p:cNvSpPr>
          <p:nvPr>
            <p:ph type="title"/>
          </p:nvPr>
        </p:nvSpPr>
        <p:spPr/>
        <p:txBody>
          <a:bodyPr>
            <a:normAutofit/>
          </a:bodyPr>
          <a:lstStyle/>
          <a:p>
            <a:pPr algn="ctr"/>
            <a:r>
              <a:rPr lang="en-US" sz="2800" b="1" dirty="0">
                <a:effectLst/>
                <a:latin typeface="Times New Roman" panose="02020603050405020304" pitchFamily="18" charset="0"/>
                <a:ea typeface="Calibri" panose="020F0502020204030204" pitchFamily="34" charset="0"/>
                <a:cs typeface="Calibri" panose="020F0502020204030204" pitchFamily="34" charset="0"/>
              </a:rPr>
              <a:t>Packet format</a:t>
            </a:r>
            <a:endParaRPr lang="en-RW" sz="2800" dirty="0"/>
          </a:p>
        </p:txBody>
      </p:sp>
      <p:pic>
        <p:nvPicPr>
          <p:cNvPr id="4098" name="Picture 2">
            <a:extLst>
              <a:ext uri="{FF2B5EF4-FFF2-40B4-BE49-F238E27FC236}">
                <a16:creationId xmlns:a16="http://schemas.microsoft.com/office/drawing/2014/main" id="{8CA61481-D5EC-CE9B-5D9E-6A873708D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552" y="1568768"/>
            <a:ext cx="8568975" cy="31454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A68D758-2EB6-D4CB-A449-27760B12B1BB}"/>
              </a:ext>
            </a:extLst>
          </p:cNvPr>
          <p:cNvSpPr txBox="1"/>
          <p:nvPr/>
        </p:nvSpPr>
        <p:spPr>
          <a:xfrm>
            <a:off x="609600" y="4836160"/>
            <a:ext cx="10942320" cy="1764394"/>
          </a:xfrm>
          <a:prstGeom prst="rect">
            <a:avLst/>
          </a:prstGeom>
          <a:noFill/>
        </p:spPr>
        <p:txBody>
          <a:bodyPr wrap="square">
            <a:sp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Internet Protocol (IP) packet format contains fields that provide information about the packet and the sending and receiving hosts. Fields that are importance for CCNA students are destination IP address, source IP address, version &amp; TTL, IP header length, precedence &amp; type of service and Packet length.</a:t>
            </a:r>
            <a:endParaRPr lang="en-RW"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258272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06" name="Rectangle 410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2" name="Rectangle 411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F2125-3E89-9033-582A-71A592F9C325}"/>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a:solidFill>
                  <a:srgbClr val="FFFFFF"/>
                </a:solidFill>
                <a:effectLst/>
              </a:rPr>
              <a:t>Configuring NAT overload</a:t>
            </a:r>
            <a:endParaRPr lang="en-US" sz="4000" b="1">
              <a:solidFill>
                <a:srgbClr val="FFFFFF"/>
              </a:solidFill>
            </a:endParaRPr>
          </a:p>
        </p:txBody>
      </p:sp>
      <p:pic>
        <p:nvPicPr>
          <p:cNvPr id="4099" name="Picture 31">
            <a:extLst>
              <a:ext uri="{FF2B5EF4-FFF2-40B4-BE49-F238E27FC236}">
                <a16:creationId xmlns:a16="http://schemas.microsoft.com/office/drawing/2014/main" id="{D06AC413-83CD-53FC-9D0F-7B31FCA619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961611"/>
            <a:ext cx="5131088" cy="2437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32">
            <a:extLst>
              <a:ext uri="{FF2B5EF4-FFF2-40B4-BE49-F238E27FC236}">
                <a16:creationId xmlns:a16="http://schemas.microsoft.com/office/drawing/2014/main" id="{B065D5B1-0DA4-F805-5220-626D566FE7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388781"/>
            <a:ext cx="5131087" cy="36558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7366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3BDD-AB7D-15C1-02C3-C3CE32D6C416}"/>
              </a:ext>
            </a:extLst>
          </p:cNvPr>
          <p:cNvSpPr>
            <a:spLocks noGrp="1"/>
          </p:cNvSpPr>
          <p:nvPr>
            <p:ph type="title"/>
          </p:nvPr>
        </p:nvSpPr>
        <p:spPr>
          <a:xfrm>
            <a:off x="838200" y="365125"/>
            <a:ext cx="10515600" cy="1016635"/>
          </a:xfrm>
        </p:spPr>
        <p:txBody>
          <a:bodyPr/>
          <a:lstStyle/>
          <a:p>
            <a:pPr algn="ctr"/>
            <a:r>
              <a:rPr lang="en-US" sz="4400" b="1" dirty="0">
                <a:latin typeface="Cambria" panose="02040503050406030204" pitchFamily="18" charset="0"/>
                <a:cs typeface="Calibri" panose="020F0502020204030204" pitchFamily="34" charset="0"/>
              </a:rPr>
              <a:t>Overlapping networks</a:t>
            </a:r>
            <a:endParaRPr lang="en-RW" dirty="0"/>
          </a:p>
        </p:txBody>
      </p:sp>
      <p:sp>
        <p:nvSpPr>
          <p:cNvPr id="3" name="Content Placeholder 2">
            <a:extLst>
              <a:ext uri="{FF2B5EF4-FFF2-40B4-BE49-F238E27FC236}">
                <a16:creationId xmlns:a16="http://schemas.microsoft.com/office/drawing/2014/main" id="{5E7670A6-FF43-9E61-3683-6D6917F643E0}"/>
              </a:ext>
            </a:extLst>
          </p:cNvPr>
          <p:cNvSpPr>
            <a:spLocks noGrp="1"/>
          </p:cNvSpPr>
          <p:nvPr>
            <p:ph idx="1"/>
          </p:nvPr>
        </p:nvSpPr>
        <p:spPr/>
        <p:txBody>
          <a:bodyPr>
            <a:norm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rPr>
              <a:t> Overlapping networks result when you assign an IP address to a device on your network that is already legally owned and assigned to a different device on the Internet or outside network.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rPr>
              <a:t>Overlapping networks also result when two companies, both of whom use RFC 1918 IP addresses in their networks, merge.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rPr>
              <a:t>These two networks need to communicate, preferably without having to readdress all their devices. </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42461011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8">
            <a:extLst>
              <a:ext uri="{FF2B5EF4-FFF2-40B4-BE49-F238E27FC236}">
                <a16:creationId xmlns:a16="http://schemas.microsoft.com/office/drawing/2014/main" id="{EEBF804B-C0F1-F3CB-AB66-B4F9F5FFD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760" y="427009"/>
            <a:ext cx="8382000" cy="5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8286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9">
            <a:extLst>
              <a:ext uri="{FF2B5EF4-FFF2-40B4-BE49-F238E27FC236}">
                <a16:creationId xmlns:a16="http://schemas.microsoft.com/office/drawing/2014/main" id="{EDCD1A9F-ED32-880B-AFE0-571FAEA5B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762" y="1078910"/>
            <a:ext cx="7198677" cy="509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9946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0">
            <a:extLst>
              <a:ext uri="{FF2B5EF4-FFF2-40B4-BE49-F238E27FC236}">
                <a16:creationId xmlns:a16="http://schemas.microsoft.com/office/drawing/2014/main" id="{E9618EFE-96EB-7D66-1D2C-7748CCB6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534" y="636269"/>
            <a:ext cx="7586345" cy="566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492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1">
            <a:extLst>
              <a:ext uri="{FF2B5EF4-FFF2-40B4-BE49-F238E27FC236}">
                <a16:creationId xmlns:a16="http://schemas.microsoft.com/office/drawing/2014/main" id="{3D5D8FF8-90A8-7A09-4A75-5C92620F3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486535"/>
            <a:ext cx="9020907" cy="260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6010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F05-AF25-7F50-0F02-C7C4D1EFC2F8}"/>
              </a:ext>
            </a:extLst>
          </p:cNvPr>
          <p:cNvSpPr>
            <a:spLocks noGrp="1"/>
          </p:cNvSpPr>
          <p:nvPr>
            <p:ph type="title"/>
          </p:nvPr>
        </p:nvSpPr>
        <p:spPr/>
        <p:txBody>
          <a:bodyPr>
            <a:normAutofit/>
          </a:bodyPr>
          <a:lstStyle/>
          <a:p>
            <a:pPr algn="ctr"/>
            <a:r>
              <a:rPr lang="en-US" sz="3600" b="1" dirty="0">
                <a:effectLst/>
                <a:latin typeface="Calibri" panose="020F0502020204030204" pitchFamily="34" charset="0"/>
                <a:ea typeface="Calibri" panose="020F0502020204030204" pitchFamily="34" charset="0"/>
              </a:rPr>
              <a:t>Verifying NAT translations</a:t>
            </a:r>
            <a:endParaRPr lang="en-RW" sz="3600" b="1" dirty="0"/>
          </a:p>
        </p:txBody>
      </p:sp>
      <p:pic>
        <p:nvPicPr>
          <p:cNvPr id="9218" name="Picture 91">
            <a:extLst>
              <a:ext uri="{FF2B5EF4-FFF2-40B4-BE49-F238E27FC236}">
                <a16:creationId xmlns:a16="http://schemas.microsoft.com/office/drawing/2014/main" id="{F4A34914-F275-EA80-0F3F-22C6462C4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64" y="1649412"/>
            <a:ext cx="5954136"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93">
            <a:extLst>
              <a:ext uri="{FF2B5EF4-FFF2-40B4-BE49-F238E27FC236}">
                <a16:creationId xmlns:a16="http://schemas.microsoft.com/office/drawing/2014/main" id="{58B7922D-FE24-61C7-8E7B-A5B358116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64" y="4294210"/>
            <a:ext cx="6128988" cy="181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4">
            <a:extLst>
              <a:ext uri="{FF2B5EF4-FFF2-40B4-BE49-F238E27FC236}">
                <a16:creationId xmlns:a16="http://schemas.microsoft.com/office/drawing/2014/main" id="{98AF3880-7049-06CD-DF62-7C13EC006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150" y="2348229"/>
            <a:ext cx="5133213" cy="285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1699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45F1A0-4E26-A564-C989-CBD9AD08A537}"/>
              </a:ext>
            </a:extLst>
          </p:cNvPr>
          <p:cNvSpPr>
            <a:spLocks noGrp="1"/>
          </p:cNvSpPr>
          <p:nvPr>
            <p:ph type="title"/>
          </p:nvPr>
        </p:nvSpPr>
        <p:spPr/>
        <p:txBody>
          <a:bodyPr>
            <a:normAutofit/>
          </a:bodyPr>
          <a:lstStyle/>
          <a:p>
            <a:pPr algn="ctr"/>
            <a:r>
              <a:rPr lang="en-US" sz="3600" b="1" dirty="0">
                <a:effectLst/>
                <a:latin typeface="Calibri" panose="020F0502020204030204" pitchFamily="34" charset="0"/>
                <a:ea typeface="Calibri" panose="020F0502020204030204" pitchFamily="34" charset="0"/>
              </a:rPr>
              <a:t>Clearing NAT translations</a:t>
            </a:r>
            <a:endParaRPr lang="en-RW" sz="3600" b="1" dirty="0"/>
          </a:p>
        </p:txBody>
      </p:sp>
      <p:sp>
        <p:nvSpPr>
          <p:cNvPr id="3" name="Content Placeholder 2">
            <a:extLst>
              <a:ext uri="{FF2B5EF4-FFF2-40B4-BE49-F238E27FC236}">
                <a16:creationId xmlns:a16="http://schemas.microsoft.com/office/drawing/2014/main" id="{A3E3C444-15FD-AABC-DC18-32D7E7ABDC9E}"/>
              </a:ext>
            </a:extLst>
          </p:cNvPr>
          <p:cNvSpPr>
            <a:spLocks noGrp="1"/>
          </p:cNvSpPr>
          <p:nvPr>
            <p:ph idx="1"/>
          </p:nvPr>
        </p:nvSpPr>
        <p:spPr>
          <a:xfrm>
            <a:off x="838200" y="1564640"/>
            <a:ext cx="10515600" cy="4612323"/>
          </a:xfrm>
        </p:spPr>
        <p:txBody>
          <a:bodyPr/>
          <a:lstStyle/>
          <a:p>
            <a:r>
              <a:rPr lang="en-US" dirty="0">
                <a:effectLst/>
                <a:latin typeface="Times New Roman" panose="02020603050405020304" pitchFamily="18" charset="0"/>
                <a:ea typeface="Times New Roman" panose="02020603050405020304" pitchFamily="18" charset="0"/>
                <a:cs typeface="Calibri" panose="020F0502020204030204" pitchFamily="34" charset="0"/>
              </a:rPr>
              <a:t>Once you have enabled NAT, you cannot make changes to the NAT process while dynamic translations are active. </a:t>
            </a:r>
          </a:p>
          <a:p>
            <a:r>
              <a:rPr lang="en-US" dirty="0">
                <a:effectLst/>
                <a:latin typeface="Times New Roman" panose="02020603050405020304" pitchFamily="18" charset="0"/>
                <a:ea typeface="Times New Roman" panose="02020603050405020304" pitchFamily="18" charset="0"/>
                <a:cs typeface="Calibri" panose="020F0502020204030204" pitchFamily="34" charset="0"/>
              </a:rPr>
              <a:t>To clear all translated entries, use the </a:t>
            </a:r>
            <a:r>
              <a:rPr lang="en-US" b="1" dirty="0">
                <a:effectLst/>
                <a:latin typeface="Times New Roman" panose="02020603050405020304" pitchFamily="18" charset="0"/>
                <a:ea typeface="Times New Roman" panose="02020603050405020304" pitchFamily="18" charset="0"/>
                <a:cs typeface="Calibri" panose="020F0502020204030204" pitchFamily="34" charset="0"/>
              </a:rPr>
              <a:t>clear </a:t>
            </a:r>
            <a:r>
              <a:rPr lang="en-US" b="1" dirty="0" err="1">
                <a:effectLst/>
                <a:latin typeface="Times New Roman" panose="02020603050405020304" pitchFamily="18" charset="0"/>
                <a:ea typeface="Times New Roman" panose="02020603050405020304" pitchFamily="18" charset="0"/>
                <a:cs typeface="Calibri" panose="020F0502020204030204" pitchFamily="34" charset="0"/>
              </a:rPr>
              <a:t>ip</a:t>
            </a:r>
            <a:r>
              <a:rPr lang="en-US" b="1" dirty="0">
                <a:effectLst/>
                <a:latin typeface="Times New Roman" panose="02020603050405020304" pitchFamily="18" charset="0"/>
                <a:ea typeface="Times New Roman" panose="02020603050405020304" pitchFamily="18" charset="0"/>
                <a:cs typeface="Calibri" panose="020F0502020204030204" pitchFamily="34" charset="0"/>
              </a:rPr>
              <a:t> </a:t>
            </a:r>
            <a:r>
              <a:rPr lang="en-US" b="1" dirty="0" err="1">
                <a:effectLst/>
                <a:latin typeface="Times New Roman" panose="02020603050405020304" pitchFamily="18" charset="0"/>
                <a:ea typeface="Times New Roman" panose="02020603050405020304" pitchFamily="18" charset="0"/>
                <a:cs typeface="Calibri" panose="020F0502020204030204" pitchFamily="34" charset="0"/>
              </a:rPr>
              <a:t>nat</a:t>
            </a:r>
            <a:r>
              <a:rPr lang="en-US" b="1" dirty="0">
                <a:effectLst/>
                <a:latin typeface="Times New Roman" panose="02020603050405020304" pitchFamily="18" charset="0"/>
                <a:ea typeface="Times New Roman" panose="02020603050405020304" pitchFamily="18" charset="0"/>
                <a:cs typeface="Calibri" panose="020F0502020204030204" pitchFamily="34" charset="0"/>
              </a:rPr>
              <a:t> translation * </a:t>
            </a:r>
            <a:r>
              <a:rPr lang="en-US" dirty="0">
                <a:effectLst/>
                <a:latin typeface="Times New Roman" panose="02020603050405020304" pitchFamily="18" charset="0"/>
                <a:ea typeface="Times New Roman" panose="02020603050405020304" pitchFamily="18" charset="0"/>
                <a:cs typeface="Calibri" panose="020F0502020204030204" pitchFamily="34" charset="0"/>
              </a:rPr>
              <a:t>command. </a:t>
            </a:r>
            <a:endParaRPr lang="en-RW" dirty="0">
              <a:effectLst/>
              <a:latin typeface="Times New Roman" panose="02020603050405020304" pitchFamily="18" charset="0"/>
              <a:ea typeface="Times New Roman" panose="02020603050405020304" pitchFamily="18" charset="0"/>
              <a:cs typeface="Calibri" panose="020F0502020204030204" pitchFamily="34" charset="0"/>
            </a:endParaRPr>
          </a:p>
          <a:p>
            <a:endParaRPr lang="en-RW" dirty="0"/>
          </a:p>
        </p:txBody>
      </p:sp>
      <p:pic>
        <p:nvPicPr>
          <p:cNvPr id="10242" name="Picture 95">
            <a:extLst>
              <a:ext uri="{FF2B5EF4-FFF2-40B4-BE49-F238E27FC236}">
                <a16:creationId xmlns:a16="http://schemas.microsoft.com/office/drawing/2014/main" id="{2FDE5834-3E8A-1A32-1185-59B946D5B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147" y="3356928"/>
            <a:ext cx="7754113" cy="313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3006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B421-DAC6-6A5F-0D73-527302D162A1}"/>
              </a:ext>
            </a:extLst>
          </p:cNvPr>
          <p:cNvSpPr>
            <a:spLocks noGrp="1"/>
          </p:cNvSpPr>
          <p:nvPr>
            <p:ph type="title"/>
          </p:nvPr>
        </p:nvSpPr>
        <p:spPr/>
        <p:txBody>
          <a:bodyPr/>
          <a:lstStyle/>
          <a:p>
            <a:pPr algn="ctr"/>
            <a:r>
              <a:rPr lang="en-GB" b="1" dirty="0"/>
              <a:t>NAT advantages vs. disadvantages</a:t>
            </a:r>
            <a:endParaRPr lang="en-RW" b="1" dirty="0"/>
          </a:p>
        </p:txBody>
      </p:sp>
      <p:pic>
        <p:nvPicPr>
          <p:cNvPr id="11266" name="Picture 96">
            <a:extLst>
              <a:ext uri="{FF2B5EF4-FFF2-40B4-BE49-F238E27FC236}">
                <a16:creationId xmlns:a16="http://schemas.microsoft.com/office/drawing/2014/main" id="{CD6CB796-FA9D-E381-7C74-7FF1E242F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46922"/>
            <a:ext cx="10523553" cy="345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1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DD86-08EA-1A54-2099-02F852A25D2B}"/>
              </a:ext>
            </a:extLst>
          </p:cNvPr>
          <p:cNvSpPr>
            <a:spLocks noGrp="1"/>
          </p:cNvSpPr>
          <p:nvPr>
            <p:ph type="title"/>
          </p:nvPr>
        </p:nvSpPr>
        <p:spPr/>
        <p:txBody>
          <a:bodyPr/>
          <a:lstStyle/>
          <a:p>
            <a:pPr algn="ctr"/>
            <a:r>
              <a:rPr lang="en-GB" b="1" dirty="0"/>
              <a:t>Ethernet frame</a:t>
            </a:r>
            <a:endParaRPr lang="en-RW" b="1" dirty="0"/>
          </a:p>
        </p:txBody>
      </p:sp>
      <p:pic>
        <p:nvPicPr>
          <p:cNvPr id="5122" name="Picture 2">
            <a:extLst>
              <a:ext uri="{FF2B5EF4-FFF2-40B4-BE49-F238E27FC236}">
                <a16:creationId xmlns:a16="http://schemas.microsoft.com/office/drawing/2014/main" id="{765AFF77-241E-16A2-A3C0-83564AD60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564542"/>
            <a:ext cx="7640320" cy="47893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45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258-D468-8FCF-DB9B-4D269847F93F}"/>
              </a:ext>
            </a:extLst>
          </p:cNvPr>
          <p:cNvSpPr>
            <a:spLocks noGrp="1"/>
          </p:cNvSpPr>
          <p:nvPr>
            <p:ph type="title"/>
          </p:nvPr>
        </p:nvSpPr>
        <p:spPr/>
        <p:txBody>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Equal cost metric</a:t>
            </a:r>
            <a:endParaRPr lang="en-RW" dirty="0"/>
          </a:p>
        </p:txBody>
      </p:sp>
      <p:sp>
        <p:nvSpPr>
          <p:cNvPr id="3" name="Content Placeholder 2">
            <a:extLst>
              <a:ext uri="{FF2B5EF4-FFF2-40B4-BE49-F238E27FC236}">
                <a16:creationId xmlns:a16="http://schemas.microsoft.com/office/drawing/2014/main" id="{D6422D2B-4B4C-A0C9-E90F-BF4900C2F395}"/>
              </a:ext>
            </a:extLst>
          </p:cNvPr>
          <p:cNvSpPr>
            <a:spLocks noGrp="1"/>
          </p:cNvSpPr>
          <p:nvPr>
            <p:ph idx="1"/>
          </p:nvPr>
        </p:nvSpPr>
        <p:spPr>
          <a:xfrm>
            <a:off x="838200" y="1825625"/>
            <a:ext cx="3906520" cy="3528695"/>
          </a:xfrm>
        </p:spPr>
        <p:txBody>
          <a:bodyPr>
            <a:normAutofit/>
          </a:bodyPr>
          <a:lstStyle/>
          <a:p>
            <a:r>
              <a:rPr lang="en-US" sz="2400" dirty="0">
                <a:latin typeface="Times New Roman" panose="02020603050405020304" pitchFamily="18" charset="0"/>
                <a:ea typeface="Calibri" panose="020F0502020204030204" pitchFamily="34" charset="0"/>
                <a:cs typeface="Calibri" panose="020F0502020204030204" pitchFamily="34" charset="0"/>
              </a:rPr>
              <a:t>It i</a:t>
            </a:r>
            <a:r>
              <a:rPr lang="en-US" sz="2400" dirty="0">
                <a:effectLst/>
                <a:latin typeface="Times New Roman" panose="02020603050405020304" pitchFamily="18" charset="0"/>
                <a:ea typeface="Calibri" panose="020F0502020204030204" pitchFamily="34" charset="0"/>
                <a:cs typeface="Calibri" panose="020F0502020204030204" pitchFamily="34" charset="0"/>
              </a:rPr>
              <a:t>s a condition where a router has multiple paths to the same destination that all have the same metric. To solve this dilemma, a router will use Equal Cost Load Balancing.  This means the router sends packets over the multiple exit interfaces listed in the routing table.</a:t>
            </a:r>
            <a:endParaRPr lang="en-RW" sz="2400" dirty="0">
              <a:effectLst/>
              <a:latin typeface="Calibri" panose="020F0502020204030204" pitchFamily="34" charset="0"/>
              <a:ea typeface="Calibri" panose="020F0502020204030204" pitchFamily="34" charset="0"/>
            </a:endParaRPr>
          </a:p>
          <a:p>
            <a:endParaRPr lang="en-RW" sz="2400" dirty="0"/>
          </a:p>
        </p:txBody>
      </p:sp>
      <p:pic>
        <p:nvPicPr>
          <p:cNvPr id="6146" name="Picture 2">
            <a:extLst>
              <a:ext uri="{FF2B5EF4-FFF2-40B4-BE49-F238E27FC236}">
                <a16:creationId xmlns:a16="http://schemas.microsoft.com/office/drawing/2014/main" id="{2E080D87-DC48-A071-5A33-5AA361B15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723" y="1825625"/>
            <a:ext cx="5278437" cy="38073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35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9DA1-DA7F-44E1-7504-A5266DC95C4B}"/>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Path determination</a:t>
            </a:r>
            <a:endParaRPr lang="en-RW" sz="3600" dirty="0"/>
          </a:p>
        </p:txBody>
      </p:sp>
      <p:sp>
        <p:nvSpPr>
          <p:cNvPr id="3" name="Content Placeholder 2">
            <a:extLst>
              <a:ext uri="{FF2B5EF4-FFF2-40B4-BE49-F238E27FC236}">
                <a16:creationId xmlns:a16="http://schemas.microsoft.com/office/drawing/2014/main" id="{1FF43158-86EC-3544-ACD8-DDA1E6E9FE23}"/>
              </a:ext>
            </a:extLst>
          </p:cNvPr>
          <p:cNvSpPr>
            <a:spLocks noGrp="1"/>
          </p:cNvSpPr>
          <p:nvPr>
            <p:ph idx="1"/>
          </p:nvPr>
        </p:nvSpPr>
        <p:spPr>
          <a:xfrm>
            <a:off x="629920" y="1825625"/>
            <a:ext cx="6482080" cy="3813175"/>
          </a:xfrm>
        </p:spPr>
        <p:txBody>
          <a:bodyPr>
            <a:noAutofit/>
          </a:bodyPr>
          <a:lstStyle/>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Switching Function</a:t>
            </a:r>
            <a:r>
              <a:rPr lang="en-US" sz="1800" dirty="0">
                <a:effectLst/>
                <a:latin typeface="Times New Roman" panose="02020603050405020304" pitchFamily="18" charset="0"/>
                <a:ea typeface="Calibri" panose="020F0502020204030204" pitchFamily="34" charset="0"/>
                <a:cs typeface="Calibri" panose="020F0502020204030204" pitchFamily="34" charset="0"/>
              </a:rPr>
              <a:t> of Router is the process used by a router to switch a packet from an incoming interface to an outgoing interface on the same router.</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A packet received by a router will do the following:</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Strips off layer 2 headers. </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Examines destination IP address located in Layer 3 header to find best route to destination.</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Re-encapsulates layer 3 packet into layer 2 frame. </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Forwards frame out exit interface.</a:t>
            </a:r>
          </a:p>
          <a:p>
            <a:pPr marL="342900" lvl="0" indent="-342900" algn="just">
              <a:buFont typeface="Symbol" panose="05050102010706020507" pitchFamily="18" charset="2"/>
              <a:buChar char="-"/>
              <a:tabLst>
                <a:tab pos="457200" algn="l"/>
              </a:tabLst>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US" sz="1800" dirty="0">
                <a:effectLst/>
                <a:latin typeface="Times New Roman" panose="02020603050405020304" pitchFamily="18" charset="0"/>
                <a:ea typeface="Calibri" panose="020F0502020204030204" pitchFamily="34" charset="0"/>
                <a:cs typeface="Calibri" panose="020F0502020204030204" pitchFamily="34" charset="0"/>
              </a:rPr>
              <a:t>As a packet travels from one networking device to another the source and destination IP addresses </a:t>
            </a:r>
            <a:r>
              <a:rPr lang="en-US" sz="1800" b="1" dirty="0">
                <a:effectLst/>
                <a:latin typeface="Times New Roman" panose="02020603050405020304" pitchFamily="18" charset="0"/>
                <a:ea typeface="Calibri" panose="020F0502020204030204" pitchFamily="34" charset="0"/>
                <a:cs typeface="Calibri" panose="020F0502020204030204" pitchFamily="34" charset="0"/>
              </a:rPr>
              <a:t>NEVER </a:t>
            </a:r>
            <a:r>
              <a:rPr lang="en-US" sz="1800" dirty="0">
                <a:effectLst/>
                <a:latin typeface="Times New Roman" panose="02020603050405020304" pitchFamily="18" charset="0"/>
                <a:ea typeface="Calibri" panose="020F0502020204030204" pitchFamily="34" charset="0"/>
                <a:cs typeface="Calibri" panose="020F0502020204030204" pitchFamily="34" charset="0"/>
              </a:rPr>
              <a:t>change while the source &amp; destination MAC addresses</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CHANGE</a:t>
            </a:r>
            <a:r>
              <a:rPr lang="en-US" sz="1800" dirty="0">
                <a:effectLst/>
                <a:latin typeface="Times New Roman" panose="02020603050405020304" pitchFamily="18" charset="0"/>
                <a:ea typeface="Calibri" panose="020F0502020204030204" pitchFamily="34" charset="0"/>
                <a:cs typeface="Calibri" panose="020F0502020204030204" pitchFamily="34" charset="0"/>
              </a:rPr>
              <a:t> as packet is forwarded from one router to the next.</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sz="1800" dirty="0"/>
          </a:p>
        </p:txBody>
      </p:sp>
      <p:pic>
        <p:nvPicPr>
          <p:cNvPr id="7170" name="Picture 2">
            <a:extLst>
              <a:ext uri="{FF2B5EF4-FFF2-40B4-BE49-F238E27FC236}">
                <a16:creationId xmlns:a16="http://schemas.microsoft.com/office/drawing/2014/main" id="{BFE288C0-F2F2-F6A0-568C-CF19EC5B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160" y="2366328"/>
            <a:ext cx="4114800" cy="2482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77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8C6BB-2DB7-5499-AC2A-D10A1BDE40F5}"/>
              </a:ext>
            </a:extLst>
          </p:cNvPr>
          <p:cNvSpPr>
            <a:spLocks noGrp="1"/>
          </p:cNvSpPr>
          <p:nvPr>
            <p:ph idx="1"/>
          </p:nvPr>
        </p:nvSpPr>
        <p:spPr>
          <a:xfrm>
            <a:off x="274320" y="223520"/>
            <a:ext cx="4389120" cy="3908425"/>
          </a:xfrm>
        </p:spPr>
        <p:txBody>
          <a:bodyPr>
            <a:normAutofit fontScale="55000" lnSpcReduction="20000"/>
          </a:bodyPr>
          <a:lstStyle/>
          <a:p>
            <a:pPr marL="0" indent="0">
              <a:buNone/>
            </a:pPr>
            <a:r>
              <a:rPr lang="en-GB" b="1" dirty="0"/>
              <a:t>Step 1: </a:t>
            </a:r>
            <a:r>
              <a:rPr lang="en-GB" dirty="0"/>
              <a:t>PC1 encapsulates packet into a frame.  Frame contains R1’s destination MAC address</a:t>
            </a:r>
          </a:p>
          <a:p>
            <a:pPr marL="0" indent="0">
              <a:buNone/>
            </a:pPr>
            <a:r>
              <a:rPr lang="en-GB" dirty="0"/>
              <a:t> </a:t>
            </a:r>
          </a:p>
          <a:p>
            <a:pPr marL="0" indent="0">
              <a:buNone/>
            </a:pPr>
            <a:r>
              <a:rPr lang="en-GB" b="1" dirty="0"/>
              <a:t>Step 2</a:t>
            </a:r>
            <a:r>
              <a:rPr lang="en-GB" dirty="0"/>
              <a:t>: R1 receives Ethernet frame.  </a:t>
            </a:r>
          </a:p>
          <a:p>
            <a:pPr marL="0" indent="0">
              <a:buNone/>
            </a:pPr>
            <a:r>
              <a:rPr lang="en-GB" dirty="0"/>
              <a:t>-	R1 sees that destination MAC address matches its own MAC.  </a:t>
            </a:r>
          </a:p>
          <a:p>
            <a:pPr marL="0" indent="0">
              <a:buNone/>
            </a:pPr>
            <a:r>
              <a:rPr lang="en-GB" dirty="0"/>
              <a:t>-	R1 then strips off Ethernet frame. </a:t>
            </a:r>
          </a:p>
          <a:p>
            <a:pPr marL="0" indent="0">
              <a:buNone/>
            </a:pPr>
            <a:r>
              <a:rPr lang="en-GB" dirty="0"/>
              <a:t>-	R1 Examines destination IP.  </a:t>
            </a:r>
          </a:p>
          <a:p>
            <a:pPr marL="0" indent="0">
              <a:buNone/>
            </a:pPr>
            <a:r>
              <a:rPr lang="en-GB" dirty="0"/>
              <a:t>-	R1 consults routing table looking for destination IP.  </a:t>
            </a:r>
          </a:p>
          <a:p>
            <a:pPr marL="0" indent="0">
              <a:buNone/>
            </a:pPr>
            <a:r>
              <a:rPr lang="en-GB" dirty="0"/>
              <a:t>-	After finding destination IP in routing table, R1 now looks up next hop IP address.</a:t>
            </a:r>
          </a:p>
          <a:p>
            <a:pPr marL="0" indent="0">
              <a:buNone/>
            </a:pPr>
            <a:r>
              <a:rPr lang="en-GB" dirty="0"/>
              <a:t>-	R1 re-encapsulates IP packet with a new Ethernet frame.</a:t>
            </a:r>
          </a:p>
          <a:p>
            <a:pPr marL="0" indent="0">
              <a:buNone/>
            </a:pPr>
            <a:r>
              <a:rPr lang="en-GB" dirty="0"/>
              <a:t>-	R1 forwards Ethernet packet out Fa0/1 interface.</a:t>
            </a:r>
          </a:p>
          <a:p>
            <a:endParaRPr lang="en-RW" dirty="0"/>
          </a:p>
        </p:txBody>
      </p:sp>
      <p:pic>
        <p:nvPicPr>
          <p:cNvPr id="8194" name="Picture 2">
            <a:extLst>
              <a:ext uri="{FF2B5EF4-FFF2-40B4-BE49-F238E27FC236}">
                <a16:creationId xmlns:a16="http://schemas.microsoft.com/office/drawing/2014/main" id="{D48258C8-943A-95ED-37D9-BF4FB57C9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223520"/>
            <a:ext cx="7244080" cy="4039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912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65AE40F-21F5-93C4-51AA-D4186DF89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883" y="247014"/>
            <a:ext cx="7267797" cy="3373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6E7E665B-B8C8-A880-5E29-CB210EA38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87" y="3779520"/>
            <a:ext cx="8103110" cy="24688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93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857E-8F74-C927-D741-EF58EEA55E7C}"/>
              </a:ext>
            </a:extLst>
          </p:cNvPr>
          <p:cNvSpPr>
            <a:spLocks noGrp="1"/>
          </p:cNvSpPr>
          <p:nvPr>
            <p:ph type="title"/>
          </p:nvPr>
        </p:nvSpPr>
        <p:spPr/>
        <p:txBody>
          <a:bodyPr/>
          <a:lstStyle/>
          <a:p>
            <a:r>
              <a:rPr lang="en-US" sz="4400" b="1" kern="50" dirty="0">
                <a:effectLst/>
                <a:latin typeface="Times New Roman" panose="02020603050405020304" pitchFamily="18" charset="0"/>
                <a:cs typeface="Calibri" panose="020F0502020204030204" pitchFamily="34" charset="0"/>
              </a:rPr>
              <a:t>COURSE OUTLINES</a:t>
            </a:r>
            <a:endParaRPr lang="en-RW" dirty="0"/>
          </a:p>
        </p:txBody>
      </p:sp>
      <p:sp>
        <p:nvSpPr>
          <p:cNvPr id="3" name="Content Placeholder 2">
            <a:extLst>
              <a:ext uri="{FF2B5EF4-FFF2-40B4-BE49-F238E27FC236}">
                <a16:creationId xmlns:a16="http://schemas.microsoft.com/office/drawing/2014/main" id="{940F709C-2AC8-A995-83F3-2DD0BE4869BA}"/>
              </a:ext>
            </a:extLst>
          </p:cNvPr>
          <p:cNvSpPr>
            <a:spLocks noGrp="1"/>
          </p:cNvSpPr>
          <p:nvPr>
            <p:ph idx="1"/>
          </p:nvPr>
        </p:nvSpPr>
        <p:spPr>
          <a:xfrm>
            <a:off x="838200" y="1422400"/>
            <a:ext cx="10515600" cy="5070475"/>
          </a:xfrm>
        </p:spPr>
        <p:txBody>
          <a:bodyPr>
            <a:normAutofit fontScale="92500" lnSpcReduction="20000"/>
          </a:bodyPr>
          <a:lstStyle/>
          <a:p>
            <a:pPr marL="0" indent="0" algn="just">
              <a:lnSpc>
                <a:spcPct val="115000"/>
              </a:lnSpc>
              <a:spcAft>
                <a:spcPts val="1000"/>
              </a:spcAft>
              <a:buNone/>
            </a:pPr>
            <a:r>
              <a:rPr lang="en-US" sz="1800" b="1" dirty="0">
                <a:effectLst/>
                <a:latin typeface="Times New Roman" panose="02020603050405020304" pitchFamily="18" charset="0"/>
                <a:ea typeface="Calibri" panose="020F0502020204030204" pitchFamily="34" charset="0"/>
                <a:cs typeface="Calibri" panose="020F0502020204030204" pitchFamily="34" charset="0"/>
              </a:rPr>
              <a:t> Chapter 1: </a:t>
            </a:r>
            <a:r>
              <a:rPr lang="en-US" sz="1800" dirty="0">
                <a:effectLst/>
                <a:latin typeface="Times New Roman" panose="02020603050405020304" pitchFamily="18" charset="0"/>
                <a:ea typeface="Calibri" panose="020F0502020204030204" pitchFamily="34" charset="0"/>
                <a:cs typeface="Calibri" panose="020F0502020204030204" pitchFamily="34" charset="0"/>
              </a:rPr>
              <a:t>Introduction to Routing and Packet Forwarding</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2</a:t>
            </a:r>
            <a:r>
              <a:rPr lang="en-US" sz="1800" dirty="0">
                <a:effectLst/>
                <a:latin typeface="Times New Roman" panose="02020603050405020304" pitchFamily="18" charset="0"/>
                <a:ea typeface="Calibri" panose="020F0502020204030204" pitchFamily="34" charset="0"/>
                <a:cs typeface="Calibri" panose="020F0502020204030204" pitchFamily="34" charset="0"/>
              </a:rPr>
              <a:t>: Static Routing</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3: </a:t>
            </a:r>
            <a:r>
              <a:rPr lang="en-US" sz="1800" dirty="0">
                <a:effectLst/>
                <a:latin typeface="Times New Roman" panose="02020603050405020304" pitchFamily="18" charset="0"/>
                <a:ea typeface="Calibri" panose="020F0502020204030204" pitchFamily="34" charset="0"/>
                <a:cs typeface="Calibri" panose="020F0502020204030204" pitchFamily="34" charset="0"/>
              </a:rPr>
              <a:t>Introduction to Dynamic Routing Protocol</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4: </a:t>
            </a:r>
            <a:r>
              <a:rPr lang="en-US" sz="1800" dirty="0">
                <a:effectLst/>
                <a:latin typeface="Times New Roman" panose="02020603050405020304" pitchFamily="18" charset="0"/>
                <a:ea typeface="Calibri" panose="020F0502020204030204" pitchFamily="34" charset="0"/>
                <a:cs typeface="Calibri" panose="020F0502020204030204" pitchFamily="34" charset="0"/>
              </a:rPr>
              <a:t>VLSM and Classless Inter-Domain Routing (CIDR)</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5: </a:t>
            </a:r>
            <a:r>
              <a:rPr lang="en-US" sz="1800" dirty="0">
                <a:effectLst/>
                <a:latin typeface="Times New Roman" panose="02020603050405020304" pitchFamily="18" charset="0"/>
                <a:ea typeface="Calibri" panose="020F0502020204030204" pitchFamily="34" charset="0"/>
                <a:cs typeface="Calibri" panose="020F0502020204030204" pitchFamily="34" charset="0"/>
              </a:rPr>
              <a:t>Distance Vector Routing Protocols (RIPv1 and RIP v2)</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6</a:t>
            </a:r>
            <a:r>
              <a:rPr lang="en-US" sz="1800" dirty="0">
                <a:effectLst/>
                <a:latin typeface="Times New Roman" panose="02020603050405020304" pitchFamily="18" charset="0"/>
                <a:ea typeface="Calibri" panose="020F0502020204030204" pitchFamily="34" charset="0"/>
                <a:cs typeface="Calibri" panose="020F0502020204030204" pitchFamily="34" charset="0"/>
              </a:rPr>
              <a:t>: Enhanced Interior Gateway Routing Protocol (EIGRP).</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7</a:t>
            </a:r>
            <a:r>
              <a:rPr lang="en-US" sz="1800" dirty="0">
                <a:effectLst/>
                <a:latin typeface="Times New Roman" panose="02020603050405020304" pitchFamily="18" charset="0"/>
                <a:ea typeface="Calibri" panose="020F0502020204030204" pitchFamily="34" charset="0"/>
                <a:cs typeface="Calibri" panose="020F0502020204030204" pitchFamily="34" charset="0"/>
              </a:rPr>
              <a:t>: Link-State Routing Protocols, OSPF</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8</a:t>
            </a:r>
            <a:r>
              <a:rPr lang="en-US" sz="1800" dirty="0">
                <a:effectLst/>
                <a:latin typeface="Times New Roman" panose="02020603050405020304" pitchFamily="18" charset="0"/>
                <a:ea typeface="Calibri" panose="020F0502020204030204" pitchFamily="34" charset="0"/>
                <a:cs typeface="Calibri" panose="020F0502020204030204" pitchFamily="34" charset="0"/>
              </a:rPr>
              <a:t>: Access-control lists </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9</a:t>
            </a:r>
            <a:r>
              <a:rPr lang="en-US" sz="1800" dirty="0">
                <a:effectLst/>
                <a:latin typeface="Times New Roman" panose="02020603050405020304" pitchFamily="18" charset="0"/>
                <a:ea typeface="Calibri" panose="020F0502020204030204" pitchFamily="34" charset="0"/>
                <a:cs typeface="Calibri" panose="020F0502020204030204" pitchFamily="34" charset="0"/>
              </a:rPr>
              <a:t>: DHCP</a:t>
            </a:r>
            <a:endParaRPr lang="en-RW" sz="1800" dirty="0">
              <a:effectLst/>
              <a:latin typeface="Wingdings 3" panose="05040102010807070707" pitchFamily="18" charset="2"/>
              <a:ea typeface="Calibri" panose="020F0502020204030204" pitchFamily="34" charset="0"/>
            </a:endParaRPr>
          </a:p>
          <a:p>
            <a:pPr marL="0" lvl="0" indent="0" algn="just">
              <a:lnSpc>
                <a:spcPct val="115000"/>
              </a:lnSpc>
              <a:spcAft>
                <a:spcPts val="1000"/>
              </a:spcAft>
              <a:buNone/>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Chapter 10</a:t>
            </a:r>
            <a:r>
              <a:rPr lang="en-US" sz="1800" dirty="0">
                <a:effectLst/>
                <a:latin typeface="Times New Roman" panose="02020603050405020304" pitchFamily="18" charset="0"/>
                <a:ea typeface="Calibri" panose="020F0502020204030204" pitchFamily="34" charset="0"/>
                <a:cs typeface="Calibri" panose="020F0502020204030204" pitchFamily="34" charset="0"/>
              </a:rPr>
              <a:t>: NAT</a:t>
            </a:r>
            <a:endParaRPr lang="en-RW" sz="1800" dirty="0">
              <a:effectLst/>
              <a:latin typeface="Wingdings 3" panose="05040102010807070707" pitchFamily="18" charset="2"/>
              <a:ea typeface="Calibri" panose="020F0502020204030204" pitchFamily="34" charset="0"/>
            </a:endParaRPr>
          </a:p>
          <a:p>
            <a:endParaRPr lang="en-RW" dirty="0"/>
          </a:p>
        </p:txBody>
      </p:sp>
    </p:spTree>
    <p:extLst>
      <p:ext uri="{BB962C8B-B14F-4D97-AF65-F5344CB8AC3E}">
        <p14:creationId xmlns:p14="http://schemas.microsoft.com/office/powerpoint/2010/main" val="2871413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D310BF8-C399-5198-025A-CA41845FE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380683"/>
            <a:ext cx="8269019" cy="2128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1B7372DA-DD2D-5878-2B0D-3CAD081EB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280" y="3186429"/>
            <a:ext cx="7273338" cy="3011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144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B71468D-4220-FFE8-1D9C-C7417E25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69" y="792480"/>
            <a:ext cx="10234268" cy="5057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707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5A53-3B62-D211-C707-8D553FE68250}"/>
              </a:ext>
            </a:extLst>
          </p:cNvPr>
          <p:cNvSpPr>
            <a:spLocks noGrp="1"/>
          </p:cNvSpPr>
          <p:nvPr>
            <p:ph type="title"/>
          </p:nvPr>
        </p:nvSpPr>
        <p:spPr/>
        <p:txBody>
          <a:bodyPr>
            <a:normAutofit/>
          </a:bodyPr>
          <a:lstStyle/>
          <a:p>
            <a:pPr algn="ctr"/>
            <a:r>
              <a:rPr lang="en-US" sz="4000" b="1" dirty="0">
                <a:effectLst/>
                <a:latin typeface="Times New Roman" panose="02020603050405020304" pitchFamily="18" charset="0"/>
                <a:ea typeface="Calibri" panose="020F0502020204030204" pitchFamily="34" charset="0"/>
              </a:rPr>
              <a:t>STATIC ROUTING</a:t>
            </a:r>
            <a:endParaRPr lang="en-RW" sz="4000" b="1" dirty="0"/>
          </a:p>
        </p:txBody>
      </p:sp>
      <p:pic>
        <p:nvPicPr>
          <p:cNvPr id="12290" name="Picture 2">
            <a:extLst>
              <a:ext uri="{FF2B5EF4-FFF2-40B4-BE49-F238E27FC236}">
                <a16:creationId xmlns:a16="http://schemas.microsoft.com/office/drawing/2014/main" id="{0A3A3ABE-0893-2F63-A0E4-125F6BCA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049" y="2046922"/>
            <a:ext cx="7615324" cy="41201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53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D2AC98B-0CFF-C304-62C8-4AD3743CC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79" y="3105150"/>
            <a:ext cx="11241541" cy="29705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95E414B-D7C6-223A-0B32-BF5D61315EF1}"/>
              </a:ext>
            </a:extLst>
          </p:cNvPr>
          <p:cNvSpPr txBox="1"/>
          <p:nvPr/>
        </p:nvSpPr>
        <p:spPr>
          <a:xfrm>
            <a:off x="1381760" y="1130538"/>
            <a:ext cx="7985760" cy="755400"/>
          </a:xfrm>
          <a:prstGeom prst="rect">
            <a:avLst/>
          </a:prstGeom>
          <a:noFill/>
        </p:spPr>
        <p:txBody>
          <a:bodyPr wrap="square">
            <a:spAutoFit/>
          </a:bodyPr>
          <a:lstStyle/>
          <a:p>
            <a:pPr algn="ctr">
              <a:lnSpc>
                <a:spcPct val="115000"/>
              </a:lnSpc>
              <a:spcAft>
                <a:spcPts val="1000"/>
              </a:spcAft>
            </a:pPr>
            <a:r>
              <a:rPr lang="en-US" sz="4000" b="1" dirty="0">
                <a:effectLst/>
                <a:latin typeface="Times New Roman" panose="02020603050405020304" pitchFamily="18" charset="0"/>
                <a:ea typeface="Calibri" panose="020F0502020204030204" pitchFamily="34" charset="0"/>
                <a:cs typeface="Calibri" panose="020F0502020204030204" pitchFamily="34" charset="0"/>
              </a:rPr>
              <a:t>Verifying Ethernet interface</a:t>
            </a:r>
            <a:endParaRPr lang="en-RW" sz="4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0091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D06E0-A79F-4B9E-ADF1-2599C76267EA}"/>
              </a:ext>
            </a:extLst>
          </p:cNvPr>
          <p:cNvSpPr>
            <a:spLocks noGrp="1"/>
          </p:cNvSpPr>
          <p:nvPr>
            <p:ph type="ctrTitle"/>
          </p:nvPr>
        </p:nvSpPr>
        <p:spPr>
          <a:xfrm>
            <a:off x="2659529" y="2085788"/>
            <a:ext cx="6884895" cy="1496649"/>
          </a:xfrm>
        </p:spPr>
        <p:txBody>
          <a:bodyPr anchor="b">
            <a:normAutofit/>
          </a:bodyPr>
          <a:lstStyle/>
          <a:p>
            <a:r>
              <a:rPr lang="en-US" sz="3200" b="1">
                <a:solidFill>
                  <a:schemeClr val="tx1">
                    <a:lumMod val="65000"/>
                    <a:lumOff val="35000"/>
                  </a:schemeClr>
                </a:solidFill>
                <a:effectLst/>
                <a:latin typeface="Arial Black" panose="020B0A04020102020204" pitchFamily="34" charset="0"/>
                <a:ea typeface="Calibri" panose="020F0502020204030204" pitchFamily="34" charset="0"/>
              </a:rPr>
              <a:t>NETWORKING II</a:t>
            </a:r>
            <a:endParaRPr lang="en-RW" sz="3200">
              <a:solidFill>
                <a:schemeClr val="tx1">
                  <a:lumMod val="65000"/>
                  <a:lumOff val="35000"/>
                </a:schemeClr>
              </a:solidFill>
            </a:endParaRPr>
          </a:p>
        </p:txBody>
      </p:sp>
      <p:sp>
        <p:nvSpPr>
          <p:cNvPr id="4" name="Subtitle 3">
            <a:extLst>
              <a:ext uri="{FF2B5EF4-FFF2-40B4-BE49-F238E27FC236}">
                <a16:creationId xmlns:a16="http://schemas.microsoft.com/office/drawing/2014/main" id="{9C37CBEF-05FB-E316-3BDD-37BF93973EF8}"/>
              </a:ext>
            </a:extLst>
          </p:cNvPr>
          <p:cNvSpPr>
            <a:spLocks noGrp="1"/>
          </p:cNvSpPr>
          <p:nvPr>
            <p:ph type="subTitle" idx="1"/>
          </p:nvPr>
        </p:nvSpPr>
        <p:spPr>
          <a:xfrm>
            <a:off x="3048000" y="3948056"/>
            <a:ext cx="6096000" cy="830134"/>
          </a:xfrm>
        </p:spPr>
        <p:txBody>
          <a:bodyPr anchor="t">
            <a:normAutofit/>
          </a:bodyPr>
          <a:lstStyle/>
          <a:p>
            <a:r>
              <a:rPr lang="en-GB" sz="1400">
                <a:solidFill>
                  <a:schemeClr val="tx1">
                    <a:lumMod val="65000"/>
                    <a:lumOff val="35000"/>
                  </a:schemeClr>
                </a:solidFill>
              </a:rPr>
              <a:t>Lecture 2</a:t>
            </a:r>
            <a:endParaRPr lang="en-RW" sz="1400">
              <a:solidFill>
                <a:schemeClr val="tx1">
                  <a:lumMod val="65000"/>
                  <a:lumOff val="35000"/>
                </a:schemeClr>
              </a:solidFill>
            </a:endParaRPr>
          </a:p>
        </p:txBody>
      </p:sp>
    </p:spTree>
    <p:extLst>
      <p:ext uri="{BB962C8B-B14F-4D97-AF65-F5344CB8AC3E}">
        <p14:creationId xmlns:p14="http://schemas.microsoft.com/office/powerpoint/2010/main" val="100359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9E4E-B3BC-A2B7-AC32-CB04E0CFD840}"/>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Calibri" panose="020F0502020204030204" pitchFamily="34" charset="0"/>
              </a:rPr>
              <a:t>Introduction to Dynamic Routing Protocol</a:t>
            </a:r>
            <a:endParaRPr lang="en-RW" sz="4000" b="1" dirty="0"/>
          </a:p>
        </p:txBody>
      </p:sp>
      <p:sp>
        <p:nvSpPr>
          <p:cNvPr id="3" name="Content Placeholder 2">
            <a:extLst>
              <a:ext uri="{FF2B5EF4-FFF2-40B4-BE49-F238E27FC236}">
                <a16:creationId xmlns:a16="http://schemas.microsoft.com/office/drawing/2014/main" id="{67785098-1C42-B78C-1AAA-997E84042BCE}"/>
              </a:ext>
            </a:extLst>
          </p:cNvPr>
          <p:cNvSpPr>
            <a:spLocks noGrp="1"/>
          </p:cNvSpPr>
          <p:nvPr>
            <p:ph idx="1"/>
          </p:nvPr>
        </p:nvSpPr>
        <p:spPr>
          <a:xfrm>
            <a:off x="999490" y="1429385"/>
            <a:ext cx="10515600" cy="2136775"/>
          </a:xfrm>
        </p:spPr>
        <p:txBody>
          <a:bodyPr>
            <a:noAutofit/>
          </a:bodyPr>
          <a:lstStyle/>
          <a:p>
            <a:r>
              <a:rPr lang="en-US" sz="3200" dirty="0">
                <a:effectLst/>
                <a:latin typeface="Times New Roman" panose="02020603050405020304" pitchFamily="18" charset="0"/>
                <a:ea typeface="Calibri" panose="020F0502020204030204" pitchFamily="34" charset="0"/>
                <a:cs typeface="Calibri" panose="020F0502020204030204" pitchFamily="34" charset="0"/>
              </a:rPr>
              <a:t>Dynamic routing protocols are usually used in larger networks to ease the administrative and operational overhead of using only static routes. </a:t>
            </a:r>
          </a:p>
          <a:p>
            <a:r>
              <a:rPr lang="en-US" sz="3200" dirty="0">
                <a:effectLst/>
                <a:latin typeface="Times New Roman" panose="02020603050405020304" pitchFamily="18" charset="0"/>
                <a:ea typeface="Calibri" panose="020F0502020204030204" pitchFamily="34" charset="0"/>
                <a:cs typeface="Calibri" panose="020F0502020204030204" pitchFamily="34" charset="0"/>
              </a:rPr>
              <a:t>The following is the evolution of routing protocols</a:t>
            </a:r>
            <a:endParaRPr lang="en-RW" sz="3200" dirty="0"/>
          </a:p>
        </p:txBody>
      </p:sp>
      <p:pic>
        <p:nvPicPr>
          <p:cNvPr id="1026" name="Picture 2">
            <a:extLst>
              <a:ext uri="{FF2B5EF4-FFF2-40B4-BE49-F238E27FC236}">
                <a16:creationId xmlns:a16="http://schemas.microsoft.com/office/drawing/2014/main" id="{1C5DE58E-C760-0844-132E-C165B7D5B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19" y="3721735"/>
            <a:ext cx="8388119" cy="2536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114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6540-0DB0-D3A4-0B3F-EE1D2B7D9E42}"/>
              </a:ext>
            </a:extLst>
          </p:cNvPr>
          <p:cNvSpPr>
            <a:spLocks noGrp="1"/>
          </p:cNvSpPr>
          <p:nvPr>
            <p:ph type="title"/>
          </p:nvPr>
        </p:nvSpPr>
        <p:spPr/>
        <p:txBody>
          <a:bodyPr>
            <a:normAutofit/>
          </a:bodyPr>
          <a:lstStyle/>
          <a:p>
            <a:r>
              <a:rPr lang="en-US" sz="3600" b="1" i="1" dirty="0">
                <a:effectLst/>
                <a:latin typeface="Calibri" panose="020F0502020204030204" pitchFamily="34" charset="0"/>
                <a:ea typeface="Calibri" panose="020F0502020204030204" pitchFamily="34" charset="0"/>
              </a:rPr>
              <a:t>The functions of Dynamic Routing Protocols</a:t>
            </a:r>
            <a:endParaRPr lang="en-RW" sz="3600" b="1" dirty="0"/>
          </a:p>
        </p:txBody>
      </p:sp>
      <p:sp>
        <p:nvSpPr>
          <p:cNvPr id="3" name="Content Placeholder 2">
            <a:extLst>
              <a:ext uri="{FF2B5EF4-FFF2-40B4-BE49-F238E27FC236}">
                <a16:creationId xmlns:a16="http://schemas.microsoft.com/office/drawing/2014/main" id="{74998C1A-F147-0587-BF92-22229230BC86}"/>
              </a:ext>
            </a:extLst>
          </p:cNvPr>
          <p:cNvSpPr>
            <a:spLocks noGrp="1"/>
          </p:cNvSpPr>
          <p:nvPr>
            <p:ph idx="1"/>
          </p:nvPr>
        </p:nvSpPr>
        <p:spPr>
          <a:xfrm>
            <a:off x="513080" y="1690688"/>
            <a:ext cx="10515600" cy="4351338"/>
          </a:xfrm>
        </p:spPr>
        <p:txBody>
          <a:bodyPr/>
          <a:lstStyle/>
          <a:p>
            <a:r>
              <a:rPr lang="en-US" sz="1800" dirty="0">
                <a:effectLst/>
                <a:latin typeface="Times New Roman" panose="02020603050405020304" pitchFamily="18" charset="0"/>
                <a:ea typeface="Calibri" panose="020F0502020204030204" pitchFamily="34" charset="0"/>
                <a:cs typeface="Calibri" panose="020F0502020204030204" pitchFamily="34" charset="0"/>
              </a:rPr>
              <a:t>Routing protocols are used to facilitate the exchange of routing information between routers. </a:t>
            </a:r>
          </a:p>
          <a:p>
            <a:r>
              <a:rPr lang="en-US" sz="1800" dirty="0">
                <a:effectLst/>
                <a:latin typeface="Times New Roman" panose="02020603050405020304" pitchFamily="18" charset="0"/>
                <a:ea typeface="Calibri" panose="020F0502020204030204" pitchFamily="34" charset="0"/>
                <a:cs typeface="Calibri" panose="020F0502020204030204" pitchFamily="34" charset="0"/>
              </a:rPr>
              <a:t>Routing protocols allow routers to dynamically share information about remote networks and automatically add this information to their own routing tables and determine best path to a destination.</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A routing protocol is a set of processes, algorithms, and messages that are used to exchange routing information and populate the routing table with the routing protocol's choice of best paths. The purpose of a routing protocol includes:</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Discovery of remote networks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Maintaining up-to-date routing information</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Choosing the best path to destination networks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Ability to find a new best path if the current is no longer available.</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sz="1800" dirty="0">
              <a:effectLst/>
              <a:latin typeface="Calibri" panose="020F0502020204030204" pitchFamily="34" charset="0"/>
              <a:ea typeface="Calibri" panose="020F0502020204030204" pitchFamily="34" charset="0"/>
            </a:endParaRPr>
          </a:p>
          <a:p>
            <a:endParaRPr lang="en-RW" dirty="0"/>
          </a:p>
        </p:txBody>
      </p:sp>
      <p:pic>
        <p:nvPicPr>
          <p:cNvPr id="2050" name="Picture 2">
            <a:extLst>
              <a:ext uri="{FF2B5EF4-FFF2-40B4-BE49-F238E27FC236}">
                <a16:creationId xmlns:a16="http://schemas.microsoft.com/office/drawing/2014/main" id="{60361664-13EA-5408-52E3-74C8221CE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642" y="3779838"/>
            <a:ext cx="3034444" cy="21332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35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EF74946-2B54-8F7A-C18C-F76220E1E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4" y="1601787"/>
            <a:ext cx="9442117" cy="39150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5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DF03-DF1F-3DB7-B1EF-8C352902401A}"/>
              </a:ext>
            </a:extLst>
          </p:cNvPr>
          <p:cNvSpPr>
            <a:spLocks noGrp="1"/>
          </p:cNvSpPr>
          <p:nvPr>
            <p:ph type="title"/>
          </p:nvPr>
        </p:nvSpPr>
        <p:spPr/>
        <p:txBody>
          <a:bodyPr/>
          <a:lstStyle/>
          <a:p>
            <a:pPr algn="ctr"/>
            <a:r>
              <a:rPr lang="en-US" sz="4400" b="1" i="1" dirty="0">
                <a:effectLst/>
                <a:latin typeface="Calibri" panose="020F0502020204030204" pitchFamily="34" charset="0"/>
                <a:ea typeface="Calibri" panose="020F0502020204030204" pitchFamily="34" charset="0"/>
              </a:rPr>
              <a:t>Classifying Routing Protocols</a:t>
            </a:r>
            <a:endParaRPr lang="en-RW" b="1" dirty="0"/>
          </a:p>
        </p:txBody>
      </p:sp>
      <p:sp>
        <p:nvSpPr>
          <p:cNvPr id="3" name="Content Placeholder 2">
            <a:extLst>
              <a:ext uri="{FF2B5EF4-FFF2-40B4-BE49-F238E27FC236}">
                <a16:creationId xmlns:a16="http://schemas.microsoft.com/office/drawing/2014/main" id="{0A4E88BA-D7E5-2074-57DB-D6A2DA7C0C5D}"/>
              </a:ext>
            </a:extLst>
          </p:cNvPr>
          <p:cNvSpPr>
            <a:spLocks noGrp="1"/>
          </p:cNvSpPr>
          <p:nvPr>
            <p:ph idx="1"/>
          </p:nvPr>
        </p:nvSpPr>
        <p:spPr/>
        <p:txBody>
          <a:bodyPr>
            <a:norm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t>
            </a:r>
            <a:r>
              <a:rPr lang="en-US" sz="2400" b="1" dirty="0">
                <a:effectLst/>
                <a:latin typeface="Times New Roman" panose="02020603050405020304" pitchFamily="18" charset="0"/>
                <a:ea typeface="Calibri" panose="020F0502020204030204" pitchFamily="34" charset="0"/>
                <a:cs typeface="Calibri" panose="020F0502020204030204" pitchFamily="34" charset="0"/>
              </a:rPr>
              <a:t>Interior Gateway Protocols</a:t>
            </a:r>
            <a:r>
              <a:rPr lang="en-US" sz="2400" dirty="0">
                <a:effectLst/>
                <a:latin typeface="Times New Roman" panose="02020603050405020304" pitchFamily="18" charset="0"/>
                <a:ea typeface="Calibri" panose="020F0502020204030204" pitchFamily="34" charset="0"/>
                <a:cs typeface="Calibri" panose="020F0502020204030204" pitchFamily="34" charset="0"/>
              </a:rPr>
              <a:t> (IGP): Used for routing inside an autonomous system &amp; used to route within the individual networks themselves. Examples: RIP, EIGRP, OSPF</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t>
            </a:r>
            <a:r>
              <a:rPr lang="en-US" sz="2400" b="1" dirty="0">
                <a:effectLst/>
                <a:latin typeface="Times New Roman" panose="02020603050405020304" pitchFamily="18" charset="0"/>
                <a:ea typeface="Calibri" panose="020F0502020204030204" pitchFamily="34" charset="0"/>
                <a:cs typeface="Calibri" panose="020F0502020204030204" pitchFamily="34" charset="0"/>
              </a:rPr>
              <a:t>Exterior Gateway Protocols</a:t>
            </a:r>
            <a:r>
              <a:rPr lang="en-US" sz="2400" dirty="0">
                <a:effectLst/>
                <a:latin typeface="Times New Roman" panose="02020603050405020304" pitchFamily="18" charset="0"/>
                <a:ea typeface="Calibri" panose="020F0502020204030204" pitchFamily="34" charset="0"/>
                <a:cs typeface="Calibri" panose="020F0502020204030204" pitchFamily="34" charset="0"/>
              </a:rPr>
              <a:t> (EGP) -Used for routing between autonomous systems. Example: BGPv4</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An autonomous system (AS) known as a routing domain is a collection of routers under a common administration. Typical examples are a company's internal network and an Internet service provider's network.	</a:t>
            </a:r>
            <a:endParaRPr lang="en-RW" sz="2400" dirty="0">
              <a:effectLst/>
              <a:latin typeface="Calibri" panose="020F0502020204030204" pitchFamily="34" charset="0"/>
              <a:ea typeface="Calibri" panose="020F0502020204030204" pitchFamily="34" charset="0"/>
            </a:endParaRPr>
          </a:p>
          <a:p>
            <a:endParaRPr lang="en-RW" sz="2400" dirty="0"/>
          </a:p>
        </p:txBody>
      </p:sp>
    </p:spTree>
    <p:extLst>
      <p:ext uri="{BB962C8B-B14F-4D97-AF65-F5344CB8AC3E}">
        <p14:creationId xmlns:p14="http://schemas.microsoft.com/office/powerpoint/2010/main" val="3757938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F2F2-D882-451A-95E5-5F28B7F3A260}"/>
              </a:ext>
            </a:extLst>
          </p:cNvPr>
          <p:cNvSpPr>
            <a:spLocks noGrp="1"/>
          </p:cNvSpPr>
          <p:nvPr>
            <p:ph type="title"/>
          </p:nvPr>
        </p:nvSpPr>
        <p:spPr/>
        <p:txBody>
          <a:bodyPr>
            <a:normAutofit/>
          </a:bodyPr>
          <a:lstStyle/>
          <a:p>
            <a:pPr algn="ctr"/>
            <a:r>
              <a:rPr lang="en-US" sz="3600" b="1" i="1" dirty="0">
                <a:effectLst/>
                <a:latin typeface="Calibri" panose="020F0502020204030204" pitchFamily="34" charset="0"/>
                <a:ea typeface="Calibri" panose="020F0502020204030204" pitchFamily="34" charset="0"/>
              </a:rPr>
              <a:t>Classifying Routing Protocols (cont’d)</a:t>
            </a:r>
            <a:endParaRPr lang="en-RW" sz="3600" b="1" dirty="0"/>
          </a:p>
        </p:txBody>
      </p:sp>
      <p:pic>
        <p:nvPicPr>
          <p:cNvPr id="4098" name="Picture 2">
            <a:extLst>
              <a:ext uri="{FF2B5EF4-FFF2-40B4-BE49-F238E27FC236}">
                <a16:creationId xmlns:a16="http://schemas.microsoft.com/office/drawing/2014/main" id="{104B3202-41DB-5C7A-32EA-32CC5367A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710" y="1821180"/>
            <a:ext cx="9875811" cy="3215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091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BB1C-ECCE-EDD3-E177-D64372C20FBF}"/>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rPr>
              <a:t>Introduction to routing and packet forwarding</a:t>
            </a:r>
            <a:endParaRPr lang="en-RW" sz="3600" b="1" dirty="0"/>
          </a:p>
        </p:txBody>
      </p:sp>
      <p:sp>
        <p:nvSpPr>
          <p:cNvPr id="3" name="Content Placeholder 2">
            <a:extLst>
              <a:ext uri="{FF2B5EF4-FFF2-40B4-BE49-F238E27FC236}">
                <a16:creationId xmlns:a16="http://schemas.microsoft.com/office/drawing/2014/main" id="{CCF8778B-ECD3-6E51-95C7-05F5CA1679FF}"/>
              </a:ext>
            </a:extLst>
          </p:cNvPr>
          <p:cNvSpPr>
            <a:spLocks noGrp="1"/>
          </p:cNvSpPr>
          <p:nvPr>
            <p:ph idx="1"/>
          </p:nvPr>
        </p:nvSpPr>
        <p:spPr>
          <a:xfrm>
            <a:off x="838200" y="1690689"/>
            <a:ext cx="10515600" cy="2322512"/>
          </a:xfrm>
        </p:spPr>
        <p:txBody>
          <a:bodyPr>
            <a:normAutofit fontScale="92500"/>
          </a:bodyPr>
          <a:lstStyle/>
          <a:p>
            <a:pPr algn="just">
              <a:lnSpc>
                <a:spcPct val="115000"/>
              </a:lnSpc>
            </a:pPr>
            <a:r>
              <a:rPr lang="en-US" sz="1800" dirty="0">
                <a:effectLst/>
                <a:latin typeface="Times New Roman" panose="02020603050405020304" pitchFamily="18" charset="0"/>
                <a:ea typeface="Calibri" panose="020F0502020204030204" pitchFamily="34" charset="0"/>
                <a:cs typeface="Calibri" panose="020F0502020204030204" pitchFamily="34" charset="0"/>
              </a:rPr>
              <a:t>Routers are computers that specialize in sending packets over the data network.  They are responsible for interconnecting networks by selecting the best path for a packet to travel and forwarding packets to their destination.</a:t>
            </a:r>
            <a:endParaRPr lang="en-RW" sz="1800" dirty="0">
              <a:effectLst/>
              <a:latin typeface="Calibri" panose="020F0502020204030204" pitchFamily="34" charset="0"/>
              <a:ea typeface="Calibri" panose="020F0502020204030204" pitchFamily="34"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Calibri" panose="020F0502020204030204" pitchFamily="34" charset="0"/>
              </a:rPr>
              <a:t>The general role of the router is to choose the best path and forwarding packets to destination</a:t>
            </a:r>
            <a:endParaRPr lang="en-RW" sz="1800" dirty="0">
              <a:effectLst/>
              <a:latin typeface="Calibri" panose="020F0502020204030204" pitchFamily="34" charset="0"/>
              <a:ea typeface="Calibri" panose="020F0502020204030204" pitchFamily="34"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Calibri" panose="020F0502020204030204" pitchFamily="34" charset="0"/>
              </a:rPr>
              <a:t>Routers generally have 2 connections WAN connection (Connection to ISP) and LAN connection. Data is sent in form of packets between 2 ends devices.</a:t>
            </a:r>
            <a:endParaRPr lang="en-RW" sz="1800" dirty="0">
              <a:effectLst/>
              <a:latin typeface="Calibri" panose="020F0502020204030204" pitchFamily="34" charset="0"/>
              <a:ea typeface="Calibri" panose="020F0502020204030204" pitchFamily="34"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Calibri" panose="020F0502020204030204" pitchFamily="34" charset="0"/>
              </a:rPr>
              <a:t>Routers are used to direct packet to its destination</a:t>
            </a:r>
            <a:endParaRPr lang="en-RW" sz="18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880A49CA-4844-A62A-5B76-CD67248111AF}"/>
              </a:ext>
            </a:extLst>
          </p:cNvPr>
          <p:cNvPicPr>
            <a:picLocks noChangeAspect="1"/>
          </p:cNvPicPr>
          <p:nvPr/>
        </p:nvPicPr>
        <p:blipFill>
          <a:blip r:embed="rId2"/>
          <a:stretch>
            <a:fillRect/>
          </a:stretch>
        </p:blipFill>
        <p:spPr>
          <a:xfrm>
            <a:off x="2540000" y="4108461"/>
            <a:ext cx="6176629" cy="2133293"/>
          </a:xfrm>
          <a:prstGeom prst="rect">
            <a:avLst/>
          </a:prstGeom>
        </p:spPr>
      </p:pic>
    </p:spTree>
    <p:extLst>
      <p:ext uri="{BB962C8B-B14F-4D97-AF65-F5344CB8AC3E}">
        <p14:creationId xmlns:p14="http://schemas.microsoft.com/office/powerpoint/2010/main" val="4253365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31D3B55-FDAF-71FD-91FE-3A75E5C91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960" y="532181"/>
            <a:ext cx="6583680" cy="5793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39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86A4-5BF2-8753-D633-EB74C965FD6F}"/>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Interior Gateway Protocol</a:t>
            </a:r>
            <a:br>
              <a:rPr lang="en-RW" sz="3600" dirty="0">
                <a:effectLst/>
                <a:latin typeface="Calibri" panose="020F0502020204030204" pitchFamily="34" charset="0"/>
                <a:ea typeface="Calibri" panose="020F0502020204030204" pitchFamily="34" charset="0"/>
              </a:rPr>
            </a:br>
            <a:endParaRPr lang="en-RW" sz="3600" dirty="0"/>
          </a:p>
        </p:txBody>
      </p:sp>
      <p:sp>
        <p:nvSpPr>
          <p:cNvPr id="3" name="Content Placeholder 2">
            <a:extLst>
              <a:ext uri="{FF2B5EF4-FFF2-40B4-BE49-F238E27FC236}">
                <a16:creationId xmlns:a16="http://schemas.microsoft.com/office/drawing/2014/main" id="{FF0303D6-FA8B-DB6C-2FA9-B184F314CB92}"/>
              </a:ext>
            </a:extLst>
          </p:cNvPr>
          <p:cNvSpPr>
            <a:spLocks noGrp="1"/>
          </p:cNvSpPr>
          <p:nvPr>
            <p:ph idx="1"/>
          </p:nvPr>
        </p:nvSpPr>
        <p:spPr/>
        <p:txBody>
          <a:bodyPr>
            <a:normAutofit/>
          </a:bodyPr>
          <a:lstStyle/>
          <a:p>
            <a:pPr algn="just">
              <a:lnSpc>
                <a:spcPct val="115000"/>
              </a:lnSpc>
              <a:spcAft>
                <a:spcPts val="1000"/>
              </a:spcAft>
            </a:pPr>
            <a:r>
              <a:rPr lang="en-US" sz="4000" dirty="0">
                <a:effectLst/>
                <a:latin typeface="Times New Roman" panose="02020603050405020304" pitchFamily="18" charset="0"/>
                <a:ea typeface="Calibri" panose="020F0502020204030204" pitchFamily="34" charset="0"/>
                <a:cs typeface="Calibri" panose="020F0502020204030204" pitchFamily="34" charset="0"/>
              </a:rPr>
              <a:t>Interior Gateway Protocols (IGPs) can be classified as two types:</a:t>
            </a:r>
            <a:endParaRPr lang="en-RW" sz="40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Distance vector routing protocols </a:t>
            </a:r>
            <a:endParaRPr lang="en-RW"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Link-state routing protocols</a:t>
            </a:r>
            <a:endParaRPr lang="en-RW"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sz="4000" dirty="0"/>
          </a:p>
        </p:txBody>
      </p:sp>
    </p:spTree>
    <p:extLst>
      <p:ext uri="{BB962C8B-B14F-4D97-AF65-F5344CB8AC3E}">
        <p14:creationId xmlns:p14="http://schemas.microsoft.com/office/powerpoint/2010/main" val="398093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1BC-F822-CD46-A606-26E15CB9AD57}"/>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Calibri" panose="020F0502020204030204" pitchFamily="34" charset="0"/>
              </a:rPr>
              <a:t>Distance vector</a:t>
            </a:r>
            <a:br>
              <a:rPr lang="en-RW" sz="4400" dirty="0">
                <a:effectLst/>
                <a:latin typeface="Calibri" panose="020F0502020204030204" pitchFamily="34" charset="0"/>
                <a:ea typeface="Calibri" panose="020F0502020204030204" pitchFamily="34" charset="0"/>
              </a:rPr>
            </a:br>
            <a:endParaRPr lang="en-RW" dirty="0"/>
          </a:p>
        </p:txBody>
      </p:sp>
      <p:sp>
        <p:nvSpPr>
          <p:cNvPr id="3" name="Content Placeholder 2">
            <a:extLst>
              <a:ext uri="{FF2B5EF4-FFF2-40B4-BE49-F238E27FC236}">
                <a16:creationId xmlns:a16="http://schemas.microsoft.com/office/drawing/2014/main" id="{B73B218F-CD9E-CB3B-B86C-3CF236F011AA}"/>
              </a:ext>
            </a:extLst>
          </p:cNvPr>
          <p:cNvSpPr>
            <a:spLocks noGrp="1"/>
          </p:cNvSpPr>
          <p:nvPr>
            <p:ph idx="1"/>
          </p:nvPr>
        </p:nvSpPr>
        <p:spPr/>
        <p:txBody>
          <a:bodyPr>
            <a:normAutofit lnSpcReduction="10000"/>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Distance vector means that routes are advertised as vectors of distance and direction. Distance is defined in terms of a metric such as hop count and direction is simply the next-hop router or exit interface. Distance vector protocols typically use the Bellman-Ford algorithm for the best path route determination. </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Some distance vector protocols periodically send complete routing tables to all connected neighbors. In large networks, these routing updates can become enormous, causing significant traffic on the links. The algorithm does not allow a router to know the exact topology of an internetwork. The router only knows the routing information received from its neighbors.</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Distance vector protocols work best in situations where:</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network is simple and flat and does not require a special hierarchical design.</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administrators do not have enough knowledge to configure and troubleshoot link-state protocols.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Worst-case convergence times in a network are not a concern.</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dirty="0"/>
          </a:p>
        </p:txBody>
      </p:sp>
    </p:spTree>
    <p:extLst>
      <p:ext uri="{BB962C8B-B14F-4D97-AF65-F5344CB8AC3E}">
        <p14:creationId xmlns:p14="http://schemas.microsoft.com/office/powerpoint/2010/main" val="3185159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EAD1-8F69-D731-360A-19349AF90E1E}"/>
              </a:ext>
            </a:extLst>
          </p:cNvPr>
          <p:cNvSpPr>
            <a:spLocks noGrp="1"/>
          </p:cNvSpPr>
          <p:nvPr>
            <p:ph type="title"/>
          </p:nvPr>
        </p:nvSpPr>
        <p:spPr/>
        <p:txBody>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Link state</a:t>
            </a:r>
            <a:br>
              <a:rPr lang="en-RW" sz="4400" dirty="0">
                <a:effectLst/>
                <a:latin typeface="Calibri" panose="020F0502020204030204" pitchFamily="34" charset="0"/>
                <a:ea typeface="Calibri" panose="020F0502020204030204" pitchFamily="34" charset="0"/>
              </a:rPr>
            </a:br>
            <a:endParaRPr lang="en-RW" dirty="0"/>
          </a:p>
        </p:txBody>
      </p:sp>
      <p:sp>
        <p:nvSpPr>
          <p:cNvPr id="3" name="Content Placeholder 2">
            <a:extLst>
              <a:ext uri="{FF2B5EF4-FFF2-40B4-BE49-F238E27FC236}">
                <a16:creationId xmlns:a16="http://schemas.microsoft.com/office/drawing/2014/main" id="{F136BD14-7C49-80DD-C82B-366FEB9AE530}"/>
              </a:ext>
            </a:extLst>
          </p:cNvPr>
          <p:cNvSpPr>
            <a:spLocks noGrp="1"/>
          </p:cNvSpPr>
          <p:nvPr>
            <p:ph idx="1"/>
          </p:nvPr>
        </p:nvSpPr>
        <p:spPr/>
        <p:txBody>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In contrast to distance vector routing protocol operation, a router configured with a link-state routing protocol can create a "complete view" or topology of the network by gathering information from all of the other routers.</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Link-state routing protocols do not use periodic updates. After the network has converged, a link-state update only sent when there is a change in the topology.</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Link-state protocols work best in situations where:</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network design is hierarchical, usually occurring in large networks.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administrators have a good knowledge of the implemented link-state routing protocol.</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Fast convergence of the network is crucial.</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dirty="0"/>
          </a:p>
        </p:txBody>
      </p:sp>
    </p:spTree>
    <p:extLst>
      <p:ext uri="{BB962C8B-B14F-4D97-AF65-F5344CB8AC3E}">
        <p14:creationId xmlns:p14="http://schemas.microsoft.com/office/powerpoint/2010/main" val="278369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1B9D-31B7-239F-3AE6-833713400820}"/>
              </a:ext>
            </a:extLst>
          </p:cNvPr>
          <p:cNvSpPr>
            <a:spLocks noGrp="1"/>
          </p:cNvSpPr>
          <p:nvPr>
            <p:ph type="title"/>
          </p:nvPr>
        </p:nvSpPr>
        <p:spPr/>
        <p:txBody>
          <a:bodyPr/>
          <a:lstStyle/>
          <a:p>
            <a:r>
              <a:rPr lang="en-US" sz="4400" b="1" i="0" dirty="0">
                <a:effectLst/>
                <a:latin typeface="Cambria" panose="02040503050406030204" pitchFamily="18" charset="0"/>
                <a:cs typeface="Calibri" panose="020F0502020204030204" pitchFamily="34" charset="0"/>
              </a:rPr>
              <a:t>Classful routing protocols</a:t>
            </a:r>
            <a:br>
              <a:rPr lang="en-RW" sz="4400" b="1" i="1" dirty="0">
                <a:effectLst/>
                <a:latin typeface="Cambria" panose="02040503050406030204" pitchFamily="18" charset="0"/>
                <a:cs typeface="Calibri" panose="020F0502020204030204" pitchFamily="34" charset="0"/>
              </a:rPr>
            </a:br>
            <a:endParaRPr lang="en-RW" dirty="0"/>
          </a:p>
        </p:txBody>
      </p:sp>
      <p:sp>
        <p:nvSpPr>
          <p:cNvPr id="3" name="Content Placeholder 2">
            <a:extLst>
              <a:ext uri="{FF2B5EF4-FFF2-40B4-BE49-F238E27FC236}">
                <a16:creationId xmlns:a16="http://schemas.microsoft.com/office/drawing/2014/main" id="{60C7E95C-CEED-0792-15C3-F430A854527F}"/>
              </a:ext>
            </a:extLst>
          </p:cNvPr>
          <p:cNvSpPr>
            <a:spLocks noGrp="1"/>
          </p:cNvSpPr>
          <p:nvPr>
            <p:ph idx="1"/>
          </p:nvPr>
        </p:nvSpPr>
        <p:spPr/>
        <p:txBody>
          <a:bodyPr>
            <a:normAutofit lnSpcReduction="10000"/>
          </a:bodyPr>
          <a:lstStyle/>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A routing protocol did not need to include the subnet mask in the routing update because the network mask could be determined based on the first octet of the network address.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Classful routing protocols cannot be used when a network is </a:t>
            </a:r>
            <a:r>
              <a:rPr lang="en-US" sz="3200" dirty="0" err="1">
                <a:effectLst/>
                <a:latin typeface="Times New Roman" panose="02020603050405020304" pitchFamily="18" charset="0"/>
                <a:ea typeface="Calibri" panose="020F0502020204030204" pitchFamily="34" charset="0"/>
                <a:cs typeface="Calibri" panose="020F0502020204030204" pitchFamily="34" charset="0"/>
              </a:rPr>
              <a:t>subnetted</a:t>
            </a:r>
            <a:r>
              <a:rPr lang="en-US" sz="3200" dirty="0">
                <a:effectLst/>
                <a:latin typeface="Times New Roman" panose="02020603050405020304" pitchFamily="18" charset="0"/>
                <a:ea typeface="Calibri" panose="020F0502020204030204" pitchFamily="34" charset="0"/>
                <a:cs typeface="Calibri" panose="020F0502020204030204" pitchFamily="34" charset="0"/>
              </a:rPr>
              <a:t> using more than one subnet mask.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Classful do NOT send subnet mask in routing updates. Classful routing protocols include RIPv1 and IGRP.</a:t>
            </a:r>
            <a:endParaRPr lang="en-RW" sz="3200" dirty="0">
              <a:effectLst/>
              <a:latin typeface="Calibri" panose="020F0502020204030204" pitchFamily="34" charset="0"/>
              <a:ea typeface="Calibri" panose="020F0502020204030204" pitchFamily="34" charset="0"/>
            </a:endParaRPr>
          </a:p>
          <a:p>
            <a:endParaRPr lang="en-RW" sz="3200" dirty="0"/>
          </a:p>
        </p:txBody>
      </p:sp>
    </p:spTree>
    <p:extLst>
      <p:ext uri="{BB962C8B-B14F-4D97-AF65-F5344CB8AC3E}">
        <p14:creationId xmlns:p14="http://schemas.microsoft.com/office/powerpoint/2010/main" val="3728977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6DC3-3B38-F803-15F0-0C7009B16744}"/>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Calibri" panose="020F0502020204030204" pitchFamily="34" charset="0"/>
              </a:rPr>
              <a:t>Classless routing protocols</a:t>
            </a:r>
            <a:endParaRPr lang="en-RW" dirty="0"/>
          </a:p>
        </p:txBody>
      </p:sp>
      <p:sp>
        <p:nvSpPr>
          <p:cNvPr id="3" name="Content Placeholder 2">
            <a:extLst>
              <a:ext uri="{FF2B5EF4-FFF2-40B4-BE49-F238E27FC236}">
                <a16:creationId xmlns:a16="http://schemas.microsoft.com/office/drawing/2014/main" id="{62F8D44C-04C8-9EE8-29FD-8B14F4306D56}"/>
              </a:ext>
            </a:extLst>
          </p:cNvPr>
          <p:cNvSpPr>
            <a:spLocks noGrp="1"/>
          </p:cNvSpPr>
          <p:nvPr>
            <p:ph idx="1"/>
          </p:nvPr>
        </p:nvSpPr>
        <p:spPr>
          <a:xfrm>
            <a:off x="487680" y="1825625"/>
            <a:ext cx="10866120" cy="4351338"/>
          </a:xfrm>
        </p:spPr>
        <p:txBody>
          <a:bodyPr>
            <a:noAutofit/>
          </a:bodyPr>
          <a:lstStyle/>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Classless routing protocols include the subnet mask with the network address in routing updates.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Classless routing protocols are required in most networks today because of their support for VLSM, </a:t>
            </a:r>
            <a:r>
              <a:rPr lang="en-US" sz="3200" dirty="0" err="1">
                <a:effectLst/>
                <a:latin typeface="Times New Roman" panose="02020603050405020304" pitchFamily="18" charset="0"/>
                <a:ea typeface="Calibri" panose="020F0502020204030204" pitchFamily="34" charset="0"/>
                <a:cs typeface="Calibri" panose="020F0502020204030204" pitchFamily="34" charset="0"/>
              </a:rPr>
              <a:t>discontiguous</a:t>
            </a:r>
            <a:r>
              <a:rPr lang="en-US" sz="3200" dirty="0">
                <a:effectLst/>
                <a:latin typeface="Times New Roman" panose="02020603050405020304" pitchFamily="18" charset="0"/>
                <a:ea typeface="Calibri" panose="020F0502020204030204" pitchFamily="34" charset="0"/>
                <a:cs typeface="Calibri" panose="020F0502020204030204" pitchFamily="34" charset="0"/>
              </a:rPr>
              <a:t> networks and other features. Do send subnet mask in routing updates.</a:t>
            </a:r>
            <a:endParaRPr lang="en-RW" sz="32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Classless routing protocols are RIPv2, EIGRP, OSPF, IS-IS, BGP.</a:t>
            </a:r>
            <a:endParaRPr lang="en-RW" sz="3200" dirty="0">
              <a:effectLst/>
              <a:latin typeface="Calibri" panose="020F0502020204030204" pitchFamily="34" charset="0"/>
              <a:ea typeface="Calibri" panose="020F0502020204030204" pitchFamily="34" charset="0"/>
            </a:endParaRPr>
          </a:p>
          <a:p>
            <a:endParaRPr lang="en-RW" sz="3200" dirty="0"/>
          </a:p>
        </p:txBody>
      </p:sp>
    </p:spTree>
    <p:extLst>
      <p:ext uri="{BB962C8B-B14F-4D97-AF65-F5344CB8AC3E}">
        <p14:creationId xmlns:p14="http://schemas.microsoft.com/office/powerpoint/2010/main" val="68245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0594C7F-7351-6CA8-8365-487575CAF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040" y="352597"/>
            <a:ext cx="7040880" cy="56635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318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90F7-41C7-4F99-78B1-74B561FCFF3F}"/>
              </a:ext>
            </a:extLst>
          </p:cNvPr>
          <p:cNvSpPr>
            <a:spLocks noGrp="1"/>
          </p:cNvSpPr>
          <p:nvPr>
            <p:ph type="title"/>
          </p:nvPr>
        </p:nvSpPr>
        <p:spPr/>
        <p:txBody>
          <a:bodyPr/>
          <a:lstStyle/>
          <a:p>
            <a:pPr algn="ctr"/>
            <a:r>
              <a:rPr lang="en-US" sz="4400" b="1" i="0" dirty="0">
                <a:effectLst/>
                <a:latin typeface="Cambria" panose="02040503050406030204" pitchFamily="18" charset="0"/>
                <a:cs typeface="Calibri" panose="020F0502020204030204" pitchFamily="34" charset="0"/>
              </a:rPr>
              <a:t>Convergence</a:t>
            </a:r>
            <a:br>
              <a:rPr lang="en-RW" sz="4400" b="1" i="1" dirty="0">
                <a:effectLst/>
                <a:latin typeface="Cambria" panose="02040503050406030204" pitchFamily="18" charset="0"/>
                <a:cs typeface="Calibri" panose="020F0502020204030204" pitchFamily="34" charset="0"/>
              </a:rPr>
            </a:br>
            <a:endParaRPr lang="en-RW" dirty="0"/>
          </a:p>
        </p:txBody>
      </p:sp>
      <p:sp>
        <p:nvSpPr>
          <p:cNvPr id="3" name="Content Placeholder 2">
            <a:extLst>
              <a:ext uri="{FF2B5EF4-FFF2-40B4-BE49-F238E27FC236}">
                <a16:creationId xmlns:a16="http://schemas.microsoft.com/office/drawing/2014/main" id="{4E52EC5E-8503-047E-97EA-98E3E1DD14E2}"/>
              </a:ext>
            </a:extLst>
          </p:cNvPr>
          <p:cNvSpPr>
            <a:spLocks noGrp="1"/>
          </p:cNvSpPr>
          <p:nvPr>
            <p:ph idx="1"/>
          </p:nvPr>
        </p:nvSpPr>
        <p:spPr/>
        <p:txBody>
          <a:bodyPr>
            <a:normAutofit fontScale="92500" lnSpcReduction="10000"/>
          </a:bodyPr>
          <a:lstStyle/>
          <a:p>
            <a:r>
              <a:rPr lang="en-US" sz="3600" dirty="0">
                <a:effectLst/>
                <a:latin typeface="Times New Roman" panose="02020603050405020304" pitchFamily="18" charset="0"/>
                <a:ea typeface="Calibri" panose="020F0502020204030204" pitchFamily="34" charset="0"/>
                <a:cs typeface="Calibri" panose="020F0502020204030204" pitchFamily="34" charset="0"/>
              </a:rPr>
              <a:t>Convergence is when all routers' routing tables are at a state of consistency. </a:t>
            </a:r>
          </a:p>
          <a:p>
            <a:r>
              <a:rPr lang="en-US" sz="3600" dirty="0">
                <a:effectLst/>
                <a:latin typeface="Times New Roman" panose="02020603050405020304" pitchFamily="18" charset="0"/>
                <a:ea typeface="Calibri" panose="020F0502020204030204" pitchFamily="34" charset="0"/>
                <a:cs typeface="Calibri" panose="020F0502020204030204" pitchFamily="34" charset="0"/>
              </a:rPr>
              <a:t>The network has converged when all routers have complete and accurate information about the network. Convergence time is the time it takes routers to share information, calculate best paths, and update their routing tables. </a:t>
            </a:r>
          </a:p>
          <a:p>
            <a:r>
              <a:rPr lang="en-US" sz="3600" dirty="0">
                <a:effectLst/>
                <a:latin typeface="Times New Roman" panose="02020603050405020304" pitchFamily="18" charset="0"/>
                <a:ea typeface="Calibri" panose="020F0502020204030204" pitchFamily="34" charset="0"/>
                <a:cs typeface="Calibri" panose="020F0502020204030204" pitchFamily="34" charset="0"/>
              </a:rPr>
              <a:t>A network is not completely operable </a:t>
            </a:r>
            <a:r>
              <a:rPr lang="en-US" sz="3600" dirty="0">
                <a:latin typeface="Times New Roman" panose="02020603050405020304" pitchFamily="18" charset="0"/>
                <a:cs typeface="Calibri" panose="020F0502020204030204" pitchFamily="34" charset="0"/>
              </a:rPr>
              <a:t>until the network has converged; therefore, most networks require short convergence times.</a:t>
            </a:r>
            <a:endParaRPr lang="en-RW" sz="3600" dirty="0">
              <a:latin typeface="Times New Roman" panose="02020603050405020304" pitchFamily="18" charset="0"/>
              <a:cs typeface="Calibri" panose="020F0502020204030204" pitchFamily="34" charset="0"/>
            </a:endParaRPr>
          </a:p>
          <a:p>
            <a:endParaRPr lang="en-RW" sz="3600" dirty="0"/>
          </a:p>
        </p:txBody>
      </p:sp>
    </p:spTree>
    <p:extLst>
      <p:ext uri="{BB962C8B-B14F-4D97-AF65-F5344CB8AC3E}">
        <p14:creationId xmlns:p14="http://schemas.microsoft.com/office/powerpoint/2010/main" val="1249065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30BC-5541-97E9-D345-9AAAA9C3F07C}"/>
              </a:ext>
            </a:extLst>
          </p:cNvPr>
          <p:cNvSpPr>
            <a:spLocks noGrp="1"/>
          </p:cNvSpPr>
          <p:nvPr>
            <p:ph type="title"/>
          </p:nvPr>
        </p:nvSpPr>
        <p:spPr/>
        <p:txBody>
          <a:bodyPr>
            <a:normAutofit/>
          </a:bodyPr>
          <a:lstStyle/>
          <a:p>
            <a:pPr marL="457200" lvl="1" rtl="0">
              <a:lnSpc>
                <a:spcPct val="115000"/>
              </a:lnSpc>
              <a:spcBef>
                <a:spcPts val="1200"/>
              </a:spcBef>
              <a:spcAft>
                <a:spcPts val="300"/>
              </a:spcAft>
            </a:pPr>
            <a:r>
              <a:rPr lang="en-US" sz="4000" b="1" i="0" dirty="0">
                <a:effectLst/>
                <a:latin typeface="Cambria" panose="02040503050406030204" pitchFamily="18" charset="0"/>
                <a:cs typeface="Calibri" panose="020F0502020204030204" pitchFamily="34" charset="0"/>
              </a:rPr>
              <a:t>Routing Protocols Metrics</a:t>
            </a:r>
            <a:endParaRPr lang="en-RW" sz="4000" b="1" i="1" dirty="0">
              <a:effectLst/>
              <a:latin typeface="Cambria" panose="02040503050406030204" pitchFamily="18" charset="0"/>
              <a:cs typeface="Calibri" panose="020F0502020204030204" pitchFamily="34" charset="0"/>
            </a:endParaRPr>
          </a:p>
        </p:txBody>
      </p:sp>
      <p:sp>
        <p:nvSpPr>
          <p:cNvPr id="3" name="Content Placeholder 2">
            <a:extLst>
              <a:ext uri="{FF2B5EF4-FFF2-40B4-BE49-F238E27FC236}">
                <a16:creationId xmlns:a16="http://schemas.microsoft.com/office/drawing/2014/main" id="{0A36EFF7-D0E7-9F22-3215-08C6BE2FDCED}"/>
              </a:ext>
            </a:extLst>
          </p:cNvPr>
          <p:cNvSpPr>
            <a:spLocks noGrp="1"/>
          </p:cNvSpPr>
          <p:nvPr>
            <p:ph idx="1"/>
          </p:nvPr>
        </p:nvSpPr>
        <p:spPr/>
        <p:txBody>
          <a:bodyPr>
            <a:normAutofit lnSpcReduction="10000"/>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A metric is a value used by routing protocols to assign costs to reach remote networks. The metric is used to determine which path is most preferable when there are multiple paths to the same remote network.</a:t>
            </a:r>
            <a:r>
              <a:rPr lang="en-US" b="1" dirty="0">
                <a:effectLst/>
                <a:latin typeface="Times New Roman" panose="02020603050405020304" pitchFamily="18" charset="0"/>
                <a:ea typeface="Calibri" panose="020F0502020204030204" pitchFamily="34" charset="0"/>
                <a:cs typeface="Calibri" panose="020F0502020204030204" pitchFamily="34" charset="0"/>
              </a:rPr>
              <a:t>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The purpose of a metric is to</a:t>
            </a:r>
            <a:r>
              <a:rPr lang="en-US" b="1" dirty="0">
                <a:effectLst/>
                <a:latin typeface="Times New Roman" panose="02020603050405020304" pitchFamily="18" charset="0"/>
                <a:ea typeface="Calibri" panose="020F0502020204030204" pitchFamily="34" charset="0"/>
                <a:cs typeface="Calibri" panose="020F0502020204030204" pitchFamily="34" charset="0"/>
              </a:rPr>
              <a:t> </a:t>
            </a:r>
            <a:r>
              <a:rPr lang="en-US" dirty="0">
                <a:effectLst/>
                <a:latin typeface="Times New Roman" panose="02020603050405020304" pitchFamily="18" charset="0"/>
                <a:ea typeface="Calibri" panose="020F0502020204030204" pitchFamily="34" charset="0"/>
                <a:cs typeface="Calibri" panose="020F0502020204030204" pitchFamily="34" charset="0"/>
              </a:rPr>
              <a:t>calculated value used to determine the best path to a destination. Each routing protocol uses its own metric.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For example, RIP uses hop count, EIGRP uses a combination of bandwidth and delay, and Cisco's implementation of OSPF uses bandwidth.</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2268347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1518-990B-8C0E-8782-4F3D073D5F87}"/>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Metrics used in IP routing protocols</a:t>
            </a:r>
            <a:endParaRPr lang="en-RW" sz="3600" dirty="0"/>
          </a:p>
        </p:txBody>
      </p:sp>
      <p:sp>
        <p:nvSpPr>
          <p:cNvPr id="3" name="Content Placeholder 2">
            <a:extLst>
              <a:ext uri="{FF2B5EF4-FFF2-40B4-BE49-F238E27FC236}">
                <a16:creationId xmlns:a16="http://schemas.microsoft.com/office/drawing/2014/main" id="{DDDA2585-ECC2-00B4-98C4-02EF92A2379A}"/>
              </a:ext>
            </a:extLst>
          </p:cNvPr>
          <p:cNvSpPr>
            <a:spLocks noGrp="1"/>
          </p:cNvSpPr>
          <p:nvPr>
            <p:ph idx="1"/>
          </p:nvPr>
        </p:nvSpPr>
        <p:spPr/>
        <p:txBody>
          <a:bodyPr>
            <a:normAutofit/>
          </a:bodyPr>
          <a:lstStyle/>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Hop count </a:t>
            </a:r>
            <a:r>
              <a:rPr lang="en-US" sz="1800" dirty="0">
                <a:effectLst/>
                <a:latin typeface="Times New Roman" panose="02020603050405020304" pitchFamily="18" charset="0"/>
                <a:ea typeface="Calibri" panose="020F0502020204030204" pitchFamily="34" charset="0"/>
                <a:cs typeface="Calibri" panose="020F0502020204030204" pitchFamily="34" charset="0"/>
              </a:rPr>
              <a:t>- A simple metric that counts the number of routers a packet must traverse.</a:t>
            </a:r>
            <a:endParaRPr lang="en-US" sz="1800" b="1"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Bandwidth</a:t>
            </a:r>
            <a:r>
              <a:rPr lang="en-US" sz="1800" dirty="0">
                <a:effectLst/>
                <a:latin typeface="Times New Roman" panose="02020603050405020304" pitchFamily="18" charset="0"/>
                <a:ea typeface="Calibri" panose="020F0502020204030204" pitchFamily="34" charset="0"/>
                <a:cs typeface="Calibri" panose="020F0502020204030204" pitchFamily="34" charset="0"/>
              </a:rPr>
              <a:t> - Influences path selection by preferring the path with the highest bandwidth</a:t>
            </a:r>
            <a:endParaRPr lang="en-RW" sz="1800" dirty="0">
              <a:effectLst/>
              <a:latin typeface="Wingdings 3" panose="05040102010807070707" pitchFamily="18" charset="2"/>
              <a:ea typeface="Calibri" panose="020F0502020204030204" pitchFamily="34" charset="0"/>
            </a:endParaRPr>
          </a:p>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Load</a:t>
            </a:r>
            <a:r>
              <a:rPr lang="en-US" sz="1800" dirty="0">
                <a:effectLst/>
                <a:latin typeface="Times New Roman" panose="02020603050405020304" pitchFamily="18" charset="0"/>
                <a:ea typeface="Calibri" panose="020F0502020204030204" pitchFamily="34" charset="0"/>
                <a:cs typeface="Calibri" panose="020F0502020204030204" pitchFamily="34" charset="0"/>
              </a:rPr>
              <a:t> - Considers the traffic utilization of a certain link</a:t>
            </a:r>
            <a:endParaRPr lang="en-RW" sz="1800" dirty="0">
              <a:effectLst/>
              <a:latin typeface="Wingdings 3" panose="05040102010807070707" pitchFamily="18" charset="2"/>
              <a:ea typeface="Calibri" panose="020F0502020204030204" pitchFamily="34" charset="0"/>
            </a:endParaRPr>
          </a:p>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Delay</a:t>
            </a:r>
            <a:r>
              <a:rPr lang="en-US" sz="1800" dirty="0">
                <a:effectLst/>
                <a:latin typeface="Times New Roman" panose="02020603050405020304" pitchFamily="18" charset="0"/>
                <a:ea typeface="Calibri" panose="020F0502020204030204" pitchFamily="34" charset="0"/>
                <a:cs typeface="Calibri" panose="020F0502020204030204" pitchFamily="34" charset="0"/>
              </a:rPr>
              <a:t> - Considers the time a packet takes to traverse a path</a:t>
            </a:r>
            <a:endParaRPr lang="en-RW" sz="1800" dirty="0">
              <a:effectLst/>
              <a:latin typeface="Wingdings 3" panose="05040102010807070707" pitchFamily="18" charset="2"/>
              <a:ea typeface="Calibri" panose="020F0502020204030204" pitchFamily="34" charset="0"/>
            </a:endParaRPr>
          </a:p>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Reliability</a:t>
            </a:r>
            <a:r>
              <a:rPr lang="en-US" sz="1800" dirty="0">
                <a:effectLst/>
                <a:latin typeface="Times New Roman" panose="02020603050405020304" pitchFamily="18" charset="0"/>
                <a:ea typeface="Calibri" panose="020F0502020204030204" pitchFamily="34" charset="0"/>
                <a:cs typeface="Calibri" panose="020F0502020204030204" pitchFamily="34" charset="0"/>
              </a:rPr>
              <a:t> - Assesses the probability of a link failure, calculated from the interface error count or previous link failures</a:t>
            </a:r>
            <a:endParaRPr lang="en-RW" sz="1800" dirty="0">
              <a:effectLst/>
              <a:latin typeface="Wingdings 3" panose="05040102010807070707" pitchFamily="18" charset="2"/>
              <a:ea typeface="Calibri" panose="020F0502020204030204" pitchFamily="34" charset="0"/>
            </a:endParaRPr>
          </a:p>
          <a:p>
            <a:pPr algn="just">
              <a:lnSpc>
                <a:spcPct val="115000"/>
              </a:lnSpc>
              <a:spcAft>
                <a:spcPts val="1000"/>
              </a:spcAft>
              <a:tabLst>
                <a:tab pos="457200" algn="l"/>
              </a:tabLs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Cost</a:t>
            </a:r>
            <a:r>
              <a:rPr lang="en-US" sz="1800" dirty="0">
                <a:effectLst/>
                <a:latin typeface="Times New Roman" panose="02020603050405020304" pitchFamily="18" charset="0"/>
                <a:ea typeface="Calibri" panose="020F0502020204030204" pitchFamily="34" charset="0"/>
                <a:cs typeface="Calibri" panose="020F0502020204030204" pitchFamily="34" charset="0"/>
              </a:rPr>
              <a:t> - A value determined either by the IOS or by the network administrator to indicate preference for a route. Cost can represent a metric, a combination of metrics or a policy. </a:t>
            </a:r>
            <a:endParaRPr lang="en-RW" sz="1800" dirty="0">
              <a:effectLst/>
              <a:latin typeface="Wingdings 3" panose="05040102010807070707" pitchFamily="18" charset="2"/>
              <a:ea typeface="Calibri" panose="020F0502020204030204" pitchFamily="34" charset="0"/>
            </a:endParaRPr>
          </a:p>
          <a:p>
            <a:endParaRPr lang="en-RW" b="1" dirty="0"/>
          </a:p>
        </p:txBody>
      </p:sp>
    </p:spTree>
    <p:extLst>
      <p:ext uri="{BB962C8B-B14F-4D97-AF65-F5344CB8AC3E}">
        <p14:creationId xmlns:p14="http://schemas.microsoft.com/office/powerpoint/2010/main" val="212322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76E4-2B63-E926-771F-72B9DEB9F59F}"/>
              </a:ext>
            </a:extLst>
          </p:cNvPr>
          <p:cNvSpPr>
            <a:spLocks noGrp="1"/>
          </p:cNvSpPr>
          <p:nvPr>
            <p:ph type="title"/>
          </p:nvPr>
        </p:nvSpPr>
        <p:spPr/>
        <p:txBody>
          <a:bodyPr/>
          <a:lstStyle/>
          <a:p>
            <a:pPr algn="ctr"/>
            <a:r>
              <a:rPr lang="en-GB" b="1" dirty="0"/>
              <a:t>Router</a:t>
            </a:r>
            <a:endParaRPr lang="en-RW" b="1" dirty="0"/>
          </a:p>
        </p:txBody>
      </p:sp>
      <p:pic>
        <p:nvPicPr>
          <p:cNvPr id="4" name="Picture 3">
            <a:extLst>
              <a:ext uri="{FF2B5EF4-FFF2-40B4-BE49-F238E27FC236}">
                <a16:creationId xmlns:a16="http://schemas.microsoft.com/office/drawing/2014/main" id="{7CD779E4-6A32-620B-AFF5-2897AF903FB7}"/>
              </a:ext>
            </a:extLst>
          </p:cNvPr>
          <p:cNvPicPr>
            <a:picLocks noChangeAspect="1"/>
          </p:cNvPicPr>
          <p:nvPr/>
        </p:nvPicPr>
        <p:blipFill>
          <a:blip r:embed="rId2"/>
          <a:stretch>
            <a:fillRect/>
          </a:stretch>
        </p:blipFill>
        <p:spPr>
          <a:xfrm>
            <a:off x="1452881" y="1805534"/>
            <a:ext cx="8879840" cy="4371429"/>
          </a:xfrm>
          <a:prstGeom prst="rect">
            <a:avLst/>
          </a:prstGeom>
        </p:spPr>
      </p:pic>
    </p:spTree>
    <p:extLst>
      <p:ext uri="{BB962C8B-B14F-4D97-AF65-F5344CB8AC3E}">
        <p14:creationId xmlns:p14="http://schemas.microsoft.com/office/powerpoint/2010/main" val="2721010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24008BF-B97E-7DBC-15A5-9D21B0450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614" y="533082"/>
            <a:ext cx="6489065" cy="47398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940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764F-798D-DC61-8799-7702BE064B08}"/>
              </a:ext>
            </a:extLst>
          </p:cNvPr>
          <p:cNvSpPr>
            <a:spLocks noGrp="1"/>
          </p:cNvSpPr>
          <p:nvPr>
            <p:ph type="title"/>
          </p:nvPr>
        </p:nvSpPr>
        <p:spPr>
          <a:xfrm>
            <a:off x="838200" y="365125"/>
            <a:ext cx="10515600" cy="559435"/>
          </a:xfrm>
        </p:spPr>
        <p:txBody>
          <a:bodyPr>
            <a:normAutofit fontScale="90000"/>
          </a:bodyPr>
          <a:lstStyle/>
          <a:p>
            <a:r>
              <a:rPr lang="en-US" sz="4400" b="1" i="0" dirty="0">
                <a:effectLst/>
                <a:latin typeface="Cambria" panose="02040503050406030204" pitchFamily="18" charset="0"/>
                <a:cs typeface="Calibri" panose="020F0502020204030204" pitchFamily="34" charset="0"/>
              </a:rPr>
              <a:t>Administrative Distance of a Route</a:t>
            </a:r>
            <a:endParaRPr lang="en-RW" dirty="0"/>
          </a:p>
        </p:txBody>
      </p:sp>
      <p:sp>
        <p:nvSpPr>
          <p:cNvPr id="3" name="Content Placeholder 2">
            <a:extLst>
              <a:ext uri="{FF2B5EF4-FFF2-40B4-BE49-F238E27FC236}">
                <a16:creationId xmlns:a16="http://schemas.microsoft.com/office/drawing/2014/main" id="{51DFE6E0-71B2-BB0A-EE5A-44C5B863D3F7}"/>
              </a:ext>
            </a:extLst>
          </p:cNvPr>
          <p:cNvSpPr>
            <a:spLocks noGrp="1"/>
          </p:cNvSpPr>
          <p:nvPr>
            <p:ph idx="1"/>
          </p:nvPr>
        </p:nvSpPr>
        <p:spPr>
          <a:xfrm>
            <a:off x="374650" y="1176972"/>
            <a:ext cx="6847840" cy="5183188"/>
          </a:xfrm>
        </p:spPr>
        <p:txBody>
          <a:bodyPr>
            <a:noAutofit/>
          </a:bodyPr>
          <a:lstStyle/>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Administrative Distance is a numeric value that specifies the preference of a particular route.</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Cisco routers use the AD feature to select the best path when it learns about the same destination network from two or more different routing sources.</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Administrative distance is an integer value from 0 to 255. The lower the value the more preferred the route source. An administrative distance of 0 is the most preferred. Only a directly connected network has an administrative distance of 0, which cannot be changed.</a:t>
            </a:r>
          </a:p>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The Administrative Distance</a:t>
            </a:r>
            <a:r>
              <a:rPr lang="en-US" sz="2000" dirty="0">
                <a:effectLst/>
                <a:latin typeface="Times New Roman" panose="02020603050405020304" pitchFamily="18" charset="0"/>
                <a:ea typeface="Calibri" panose="020F0502020204030204" pitchFamily="34" charset="0"/>
                <a:cs typeface="Calibri" panose="020F0502020204030204" pitchFamily="34" charset="0"/>
              </a:rPr>
              <a:t> (AD) in a routing table is the first number in the brackets in the routing table.</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endParaRPr lang="en-RW" sz="2000" dirty="0">
              <a:effectLst/>
              <a:latin typeface="Calibri" panose="020F0502020204030204" pitchFamily="34" charset="0"/>
              <a:ea typeface="Calibri" panose="020F0502020204030204" pitchFamily="34" charset="0"/>
            </a:endParaRPr>
          </a:p>
          <a:p>
            <a:endParaRPr lang="en-RW" sz="2000" dirty="0"/>
          </a:p>
        </p:txBody>
      </p:sp>
      <p:pic>
        <p:nvPicPr>
          <p:cNvPr id="9218" name="Picture 2">
            <a:extLst>
              <a:ext uri="{FF2B5EF4-FFF2-40B4-BE49-F238E27FC236}">
                <a16:creationId xmlns:a16="http://schemas.microsoft.com/office/drawing/2014/main" id="{0A60BB0D-C854-EF16-E19A-A62CAADD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480" y="1865629"/>
            <a:ext cx="7760335" cy="40403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745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6264-AA9B-F2CB-1DA4-A77604EA1A6C}"/>
              </a:ext>
            </a:extLst>
          </p:cNvPr>
          <p:cNvSpPr>
            <a:spLocks noGrp="1"/>
          </p:cNvSpPr>
          <p:nvPr>
            <p:ph type="title"/>
          </p:nvPr>
        </p:nvSpPr>
        <p:spPr/>
        <p:txBody>
          <a:bodyPr>
            <a:normAutofit/>
          </a:bodyPr>
          <a:lstStyle/>
          <a:p>
            <a:pPr algn="ctr"/>
            <a:r>
              <a:rPr lang="en-US" sz="3200" b="1" dirty="0">
                <a:effectLst/>
                <a:latin typeface="Times New Roman" panose="02020603050405020304" pitchFamily="18" charset="0"/>
                <a:ea typeface="Calibri" panose="020F0502020204030204" pitchFamily="34" charset="0"/>
                <a:cs typeface="Calibri" panose="020F0502020204030204" pitchFamily="34" charset="0"/>
              </a:rPr>
              <a:t>Dynamic Routing Protocols AD</a:t>
            </a:r>
            <a:endParaRPr lang="en-RW" sz="3200" dirty="0"/>
          </a:p>
        </p:txBody>
      </p:sp>
      <p:pic>
        <p:nvPicPr>
          <p:cNvPr id="10242" name="Picture 2">
            <a:extLst>
              <a:ext uri="{FF2B5EF4-FFF2-40B4-BE49-F238E27FC236}">
                <a16:creationId xmlns:a16="http://schemas.microsoft.com/office/drawing/2014/main" id="{3D474698-8D99-478D-C1D5-E0AA1F82C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520" y="1690689"/>
            <a:ext cx="4429603" cy="4938800"/>
          </a:xfrm>
          <a:prstGeom prst="rect">
            <a:avLst/>
          </a:prstGeom>
          <a:solidFill>
            <a:srgbClr val="FFFFFF"/>
          </a:solidFill>
          <a:ln w="6350">
            <a:solidFill>
              <a:srgbClr val="808080"/>
            </a:solidFill>
            <a:miter lim="800000"/>
            <a:headEnd/>
            <a:tailEnd/>
          </a:ln>
        </p:spPr>
      </p:pic>
    </p:spTree>
    <p:extLst>
      <p:ext uri="{BB962C8B-B14F-4D97-AF65-F5344CB8AC3E}">
        <p14:creationId xmlns:p14="http://schemas.microsoft.com/office/powerpoint/2010/main" val="2574097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99A9-268F-53A4-9A7C-64E0BBF64649}"/>
              </a:ext>
            </a:extLst>
          </p:cNvPr>
          <p:cNvSpPr>
            <a:spLocks noGrp="1"/>
          </p:cNvSpPr>
          <p:nvPr>
            <p:ph type="title"/>
          </p:nvPr>
        </p:nvSpPr>
        <p:spPr/>
        <p:txBody>
          <a:bodyPr>
            <a:normAutofit/>
          </a:bodyPr>
          <a:lstStyle/>
          <a:p>
            <a:r>
              <a:rPr lang="en-US" sz="3600" b="1" dirty="0">
                <a:effectLst/>
                <a:latin typeface="Times New Roman" panose="02020603050405020304" pitchFamily="18" charset="0"/>
                <a:ea typeface="Calibri" panose="020F0502020204030204" pitchFamily="34" charset="0"/>
                <a:cs typeface="Calibri" panose="020F0502020204030204" pitchFamily="34" charset="0"/>
              </a:rPr>
              <a:t>Directly connected routes have a default AD of 0</a:t>
            </a:r>
            <a:endParaRPr lang="en-RW" sz="3600" b="1" dirty="0"/>
          </a:p>
        </p:txBody>
      </p:sp>
      <p:pic>
        <p:nvPicPr>
          <p:cNvPr id="11266" name="Picture 2">
            <a:extLst>
              <a:ext uri="{FF2B5EF4-FFF2-40B4-BE49-F238E27FC236}">
                <a16:creationId xmlns:a16="http://schemas.microsoft.com/office/drawing/2014/main" id="{8B6E50D1-BF2E-7108-5E9F-6C19FDF9C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03" y="1438910"/>
            <a:ext cx="9903774" cy="1883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4F556ACF-E97E-BDCD-FE88-00B50C1E5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03" y="3535681"/>
            <a:ext cx="8129162" cy="19967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711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26BC-5620-7AD8-65EF-53D01BC1AC3D}"/>
              </a:ext>
            </a:extLst>
          </p:cNvPr>
          <p:cNvSpPr>
            <a:spLocks noGrp="1"/>
          </p:cNvSpPr>
          <p:nvPr>
            <p:ph type="title"/>
          </p:nvPr>
        </p:nvSpPr>
        <p:spPr/>
        <p:txBody>
          <a:bodyPr>
            <a:normAutofit/>
          </a:bodyPr>
          <a:lstStyle/>
          <a:p>
            <a:r>
              <a:rPr lang="en-US" sz="3200" b="1" dirty="0">
                <a:effectLst/>
                <a:latin typeface="Calibri" panose="020F0502020204030204" pitchFamily="34" charset="0"/>
                <a:ea typeface="Calibri" panose="020F0502020204030204" pitchFamily="34" charset="0"/>
              </a:rPr>
              <a:t>Variable Length Subnet Mask (VLSM) and Classless Inter Domain Routing (CIDR)</a:t>
            </a:r>
            <a:endParaRPr lang="en-RW" sz="3200" b="1" dirty="0"/>
          </a:p>
        </p:txBody>
      </p:sp>
      <p:sp>
        <p:nvSpPr>
          <p:cNvPr id="3" name="Content Placeholder 2">
            <a:extLst>
              <a:ext uri="{FF2B5EF4-FFF2-40B4-BE49-F238E27FC236}">
                <a16:creationId xmlns:a16="http://schemas.microsoft.com/office/drawing/2014/main" id="{7D44890D-C116-D919-C753-DEAD09C9D875}"/>
              </a:ext>
            </a:extLst>
          </p:cNvPr>
          <p:cNvSpPr>
            <a:spLocks noGrp="1"/>
          </p:cNvSpPr>
          <p:nvPr>
            <p:ph idx="1"/>
          </p:nvPr>
        </p:nvSpPr>
        <p:spPr/>
        <p:txBody>
          <a:bodyPr>
            <a:norm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Prior to 1981, IP addresses used only the first 8 bits to specify the network portion of the address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In 1981, RFC 791 modified the IPv4 32-bit address to allow for three different classes.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IP address space was depleting rapidly, the Internet Engineering Task Force (IETF) introduced Classless Inter-Domain Routing (CIDR). CIDR uses Variable Length Subnet Masking (VLSM) to help conserve address space. </a:t>
            </a:r>
            <a:r>
              <a:rPr lang="en-US" sz="2400" b="1" dirty="0">
                <a:effectLst/>
                <a:latin typeface="Times New Roman" panose="02020603050405020304" pitchFamily="18" charset="0"/>
                <a:ea typeface="Calibri" panose="020F0502020204030204" pitchFamily="34" charset="0"/>
                <a:cs typeface="Calibri" panose="020F0502020204030204" pitchFamily="34" charset="0"/>
              </a:rPr>
              <a:t>VLSM</a:t>
            </a:r>
            <a:r>
              <a:rPr lang="en-US" sz="2400" dirty="0">
                <a:effectLst/>
                <a:latin typeface="Times New Roman" panose="02020603050405020304" pitchFamily="18" charset="0"/>
                <a:ea typeface="Calibri" panose="020F0502020204030204" pitchFamily="34" charset="0"/>
                <a:cs typeface="Calibri" panose="020F0502020204030204" pitchFamily="34" charset="0"/>
              </a:rPr>
              <a:t> is the process of sub-netting a subnet to fit your needs.</a:t>
            </a:r>
            <a:endParaRPr lang="en-RW" sz="2400" dirty="0">
              <a:effectLst/>
              <a:latin typeface="Calibri" panose="020F0502020204030204" pitchFamily="34" charset="0"/>
              <a:ea typeface="Calibri" panose="020F0502020204030204" pitchFamily="34" charset="0"/>
            </a:endParaRPr>
          </a:p>
          <a:p>
            <a:endParaRPr lang="en-RW" sz="2400" dirty="0"/>
          </a:p>
        </p:txBody>
      </p:sp>
    </p:spTree>
    <p:extLst>
      <p:ext uri="{BB962C8B-B14F-4D97-AF65-F5344CB8AC3E}">
        <p14:creationId xmlns:p14="http://schemas.microsoft.com/office/powerpoint/2010/main" val="1822035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72C0-A0E9-3BD0-9CA2-6B1D7299F649}"/>
              </a:ext>
            </a:extLst>
          </p:cNvPr>
          <p:cNvSpPr>
            <a:spLocks noGrp="1"/>
          </p:cNvSpPr>
          <p:nvPr>
            <p:ph type="title"/>
          </p:nvPr>
        </p:nvSpPr>
        <p:spPr/>
        <p:txBody>
          <a:bodyPr>
            <a:normAutofit/>
          </a:bodyPr>
          <a:lstStyle/>
          <a:p>
            <a:pPr algn="ctr"/>
            <a:r>
              <a:rPr lang="en-US" sz="4000" b="1" i="1" dirty="0">
                <a:effectLst/>
                <a:latin typeface="Calibri" panose="020F0502020204030204" pitchFamily="34" charset="0"/>
                <a:ea typeface="Calibri" panose="020F0502020204030204" pitchFamily="34" charset="0"/>
              </a:rPr>
              <a:t>The High Order Bits</a:t>
            </a:r>
            <a:endParaRPr lang="en-RW" sz="4000" b="1" dirty="0"/>
          </a:p>
        </p:txBody>
      </p:sp>
      <p:pic>
        <p:nvPicPr>
          <p:cNvPr id="12290" name="Picture 2">
            <a:extLst>
              <a:ext uri="{FF2B5EF4-FFF2-40B4-BE49-F238E27FC236}">
                <a16:creationId xmlns:a16="http://schemas.microsoft.com/office/drawing/2014/main" id="{06C1AF38-C3F1-A644-E66C-40067614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773" y="1991360"/>
            <a:ext cx="9206354" cy="34645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36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EAE6B77-5451-7E1F-AC78-2DFBB8996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469" y="920750"/>
            <a:ext cx="7710531" cy="46469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31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ED7-0989-9B3F-1E75-2FDF5ECAAF25}"/>
              </a:ext>
            </a:extLst>
          </p:cNvPr>
          <p:cNvSpPr>
            <a:spLocks noGrp="1"/>
          </p:cNvSpPr>
          <p:nvPr>
            <p:ph type="title"/>
          </p:nvPr>
        </p:nvSpPr>
        <p:spPr/>
        <p:txBody>
          <a:bodyPr/>
          <a:lstStyle/>
          <a:p>
            <a:r>
              <a:rPr lang="en-US" sz="4400" b="1" i="0" dirty="0">
                <a:effectLst/>
                <a:latin typeface="Cambria" panose="02040503050406030204" pitchFamily="18" charset="0"/>
                <a:cs typeface="Calibri" panose="020F0502020204030204" pitchFamily="34" charset="0"/>
              </a:rPr>
              <a:t>Classless Inter-domain Routing (CIDR)</a:t>
            </a:r>
            <a:br>
              <a:rPr lang="en-RW" sz="4400" b="1" i="1" dirty="0">
                <a:effectLst/>
                <a:latin typeface="Cambria" panose="02040503050406030204" pitchFamily="18" charset="0"/>
                <a:cs typeface="Calibri" panose="020F0502020204030204" pitchFamily="34" charset="0"/>
              </a:rPr>
            </a:br>
            <a:endParaRPr lang="en-RW" dirty="0"/>
          </a:p>
        </p:txBody>
      </p:sp>
      <p:sp>
        <p:nvSpPr>
          <p:cNvPr id="3" name="Content Placeholder 2">
            <a:extLst>
              <a:ext uri="{FF2B5EF4-FFF2-40B4-BE49-F238E27FC236}">
                <a16:creationId xmlns:a16="http://schemas.microsoft.com/office/drawing/2014/main" id="{9FF98C9F-C40D-AF97-70FA-F900259F3945}"/>
              </a:ext>
            </a:extLst>
          </p:cNvPr>
          <p:cNvSpPr>
            <a:spLocks noGrp="1"/>
          </p:cNvSpPr>
          <p:nvPr>
            <p:ph idx="1"/>
          </p:nvPr>
        </p:nvSpPr>
        <p:spPr/>
        <p:txBody>
          <a:bodyPr>
            <a:normAutofit lnSpcReduction="10000"/>
          </a:bodyPr>
          <a:lstStyle/>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In 1993, IETF (Internet Engineering Task Force) introduced Classless Inter-Domain Routing, or CIDR.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CIDR allowed for more efficient use of IPv4 address space and prefix aggregation, which reduced the size of routing tables (with route summarization).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Classless requires subnet mask to be included in routing update because address class is meaningless.</a:t>
            </a:r>
            <a:endParaRPr lang="en-RW" sz="3200" dirty="0">
              <a:effectLst/>
              <a:latin typeface="Calibri" panose="020F0502020204030204" pitchFamily="34" charset="0"/>
              <a:ea typeface="Calibri" panose="020F0502020204030204" pitchFamily="34" charset="0"/>
            </a:endParaRPr>
          </a:p>
          <a:p>
            <a:endParaRPr lang="en-RW" sz="3200" dirty="0"/>
          </a:p>
        </p:txBody>
      </p:sp>
    </p:spTree>
    <p:extLst>
      <p:ext uri="{BB962C8B-B14F-4D97-AF65-F5344CB8AC3E}">
        <p14:creationId xmlns:p14="http://schemas.microsoft.com/office/powerpoint/2010/main" val="3329707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6598-BD84-EDE0-15E3-62279194207F}"/>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Calibri" panose="020F0502020204030204" pitchFamily="34" charset="0"/>
              </a:rPr>
              <a:t>Classless IP Addressing</a:t>
            </a:r>
            <a:endParaRPr lang="en-RW" dirty="0"/>
          </a:p>
        </p:txBody>
      </p:sp>
      <p:sp>
        <p:nvSpPr>
          <p:cNvPr id="3" name="Content Placeholder 2">
            <a:extLst>
              <a:ext uri="{FF2B5EF4-FFF2-40B4-BE49-F238E27FC236}">
                <a16:creationId xmlns:a16="http://schemas.microsoft.com/office/drawing/2014/main" id="{6D0FD5CF-CBB8-2A0A-805B-434227D458BB}"/>
              </a:ext>
            </a:extLst>
          </p:cNvPr>
          <p:cNvSpPr>
            <a:spLocks noGrp="1"/>
          </p:cNvSpPr>
          <p:nvPr>
            <p:ph idx="1"/>
          </p:nvPr>
        </p:nvSpPr>
        <p:spPr/>
        <p:txBody>
          <a:bodyPr>
            <a:normAutofit lnSpcReduction="10000"/>
          </a:bodyPr>
          <a:lstStyle/>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CIDR uses Variable Length Subnet Masks (VLSM) to allocate IP addresses to subnets according to individual need rather than by class.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This type of allocation allows the network/host boundary to occur at any bit in the address. </a:t>
            </a:r>
          </a:p>
          <a:p>
            <a:pPr algn="just">
              <a:lnSpc>
                <a:spcPct val="115000"/>
              </a:lnSpc>
              <a:spcAft>
                <a:spcPts val="1000"/>
              </a:spcAft>
            </a:pPr>
            <a:r>
              <a:rPr lang="en-US" sz="3200" dirty="0">
                <a:effectLst/>
                <a:latin typeface="Times New Roman" panose="02020603050405020304" pitchFamily="18" charset="0"/>
                <a:ea typeface="Calibri" panose="020F0502020204030204" pitchFamily="34" charset="0"/>
                <a:cs typeface="Calibri" panose="020F0502020204030204" pitchFamily="34" charset="0"/>
              </a:rPr>
              <a:t>Networks can be further divided or </a:t>
            </a:r>
            <a:r>
              <a:rPr lang="en-US" sz="3200" dirty="0" err="1">
                <a:effectLst/>
                <a:latin typeface="Times New Roman" panose="02020603050405020304" pitchFamily="18" charset="0"/>
                <a:ea typeface="Calibri" panose="020F0502020204030204" pitchFamily="34" charset="0"/>
                <a:cs typeface="Calibri" panose="020F0502020204030204" pitchFamily="34" charset="0"/>
              </a:rPr>
              <a:t>subnetted</a:t>
            </a:r>
            <a:r>
              <a:rPr lang="en-US" sz="3200" dirty="0">
                <a:effectLst/>
                <a:latin typeface="Times New Roman" panose="02020603050405020304" pitchFamily="18" charset="0"/>
                <a:ea typeface="Calibri" panose="020F0502020204030204" pitchFamily="34" charset="0"/>
                <a:cs typeface="Calibri" panose="020F0502020204030204" pitchFamily="34" charset="0"/>
              </a:rPr>
              <a:t> into smaller and smaller subnets.</a:t>
            </a:r>
            <a:endParaRPr lang="en-RW" sz="3200" dirty="0">
              <a:effectLst/>
              <a:latin typeface="Calibri" panose="020F0502020204030204" pitchFamily="34" charset="0"/>
              <a:ea typeface="Calibri" panose="020F0502020204030204" pitchFamily="34" charset="0"/>
            </a:endParaRPr>
          </a:p>
          <a:p>
            <a:endParaRPr lang="en-RW" sz="3200" dirty="0"/>
          </a:p>
        </p:txBody>
      </p:sp>
    </p:spTree>
    <p:extLst>
      <p:ext uri="{BB962C8B-B14F-4D97-AF65-F5344CB8AC3E}">
        <p14:creationId xmlns:p14="http://schemas.microsoft.com/office/powerpoint/2010/main" val="3522100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6BA9E-4435-E177-99D0-AF33E83A635E}"/>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Calibri" panose="020F0502020204030204" pitchFamily="34" charset="0"/>
              </a:rPr>
              <a:t>CIDR &amp; Route Summarization</a:t>
            </a:r>
            <a:endParaRPr lang="en-RW" dirty="0"/>
          </a:p>
        </p:txBody>
      </p:sp>
      <p:sp>
        <p:nvSpPr>
          <p:cNvPr id="3" name="Content Placeholder 2">
            <a:extLst>
              <a:ext uri="{FF2B5EF4-FFF2-40B4-BE49-F238E27FC236}">
                <a16:creationId xmlns:a16="http://schemas.microsoft.com/office/drawing/2014/main" id="{D837ABC5-C637-8232-8797-DFFBC2522E27}"/>
              </a:ext>
            </a:extLst>
          </p:cNvPr>
          <p:cNvSpPr>
            <a:spLocks noGrp="1"/>
          </p:cNvSpPr>
          <p:nvPr>
            <p:ph idx="1"/>
          </p:nvPr>
        </p:nvSpPr>
        <p:spPr/>
        <p:txBody>
          <a:bodyPr>
            <a:normAutofit fontScale="92500" lnSpcReduction="10000"/>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Variable Length Subnet Masking (VLSM)</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Allows a subnet to be further sub-netted according to individual needs</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Prefix Aggregation a.k.a. Route Summarization</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CIDR allows for routes to be summarized as a single route.</a:t>
            </a:r>
            <a:endParaRPr lang="en-RW" sz="1800" dirty="0">
              <a:effectLst/>
              <a:latin typeface="Calibri" panose="020F0502020204030204" pitchFamily="34" charset="0"/>
              <a:ea typeface="Calibri" panose="020F0502020204030204" pitchFamily="34" charset="0"/>
            </a:endParaRPr>
          </a:p>
          <a:p>
            <a:pPr marL="0" indent="0" algn="just">
              <a:lnSpc>
                <a:spcPct val="115000"/>
              </a:lnSpc>
              <a:spcAft>
                <a:spcPts val="1000"/>
              </a:spcAft>
              <a:buNone/>
            </a:pPr>
            <a:r>
              <a:rPr lang="en-US" sz="1800" b="1" dirty="0">
                <a:effectLst/>
                <a:latin typeface="Times New Roman" panose="02020603050405020304" pitchFamily="18" charset="0"/>
                <a:ea typeface="Calibri" panose="020F0502020204030204" pitchFamily="34" charset="0"/>
                <a:cs typeface="Calibri" panose="020F0502020204030204" pitchFamily="34" charset="0"/>
              </a:rPr>
              <a:t>Characteristics of classless routing protocols are:</a:t>
            </a:r>
            <a:endParaRPr lang="en-RW" sz="1800" b="1"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Routing updates include the subnet mask</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Supports VLSM</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Supports Route Summarization</a:t>
            </a:r>
            <a:endParaRPr lang="en-RW" sz="1800"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245768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98B-2F6D-FE62-BCA1-5EF7EDE6D67A}"/>
              </a:ext>
            </a:extLst>
          </p:cNvPr>
          <p:cNvSpPr>
            <a:spLocks noGrp="1"/>
          </p:cNvSpPr>
          <p:nvPr>
            <p:ph type="title"/>
          </p:nvPr>
        </p:nvSpPr>
        <p:spPr/>
        <p:txBody>
          <a:bodyPr>
            <a:normAutofit/>
          </a:bodyPr>
          <a:lstStyle/>
          <a:p>
            <a:pPr algn="ctr"/>
            <a:r>
              <a:rPr lang="en-US" sz="2800" b="1" i="0" dirty="0">
                <a:effectLst/>
                <a:latin typeface="Times New Roman" panose="02020603050405020304" pitchFamily="18" charset="0"/>
                <a:cs typeface="Calibri" panose="020F0502020204030204" pitchFamily="34" charset="0"/>
              </a:rPr>
              <a:t>Router components and their functions</a:t>
            </a:r>
            <a:endParaRPr lang="en-RW" sz="2800" dirty="0"/>
          </a:p>
        </p:txBody>
      </p:sp>
      <p:sp>
        <p:nvSpPr>
          <p:cNvPr id="3" name="Content Placeholder 2">
            <a:extLst>
              <a:ext uri="{FF2B5EF4-FFF2-40B4-BE49-F238E27FC236}">
                <a16:creationId xmlns:a16="http://schemas.microsoft.com/office/drawing/2014/main" id="{0E662535-9844-C201-A2A9-73DCF872DFAA}"/>
              </a:ext>
            </a:extLst>
          </p:cNvPr>
          <p:cNvSpPr>
            <a:spLocks noGrp="1"/>
          </p:cNvSpPr>
          <p:nvPr>
            <p:ph idx="1"/>
          </p:nvPr>
        </p:nvSpPr>
        <p:spPr>
          <a:xfrm>
            <a:off x="838200" y="1825625"/>
            <a:ext cx="10515600" cy="4097655"/>
          </a:xfrm>
        </p:spPr>
        <p:txBody>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A router has many components, there are:</a:t>
            </a:r>
            <a:endParaRPr lang="en-RW" sz="1800" dirty="0">
              <a:effectLst/>
              <a:latin typeface="Calibri" panose="020F0502020204030204" pitchFamily="34" charset="0"/>
              <a:ea typeface="Calibri" panose="020F0502020204030204" pitchFamily="34"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CPU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Executes operating system instructions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Random access memory (RAM)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Contains the running copy of configuration file.  Stores routing table. RAM contents lost when power is off</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Read-only memory (ROM)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Holds diagnostic software used when router is powered up.  Stores the router’s bootstrap program.</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Non-volatile RAM (NVRAM)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Stores startup configuration.  This may include IP addresses (Routing protocol, Hostname of router)</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Flash memory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Contains the operating system (Cisco IOS)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Interfaces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There exist multiple physical interfaces that are used to connect network.  Such as Ethernet / fast Ethernet interfaces, Serial interfaces and Management interfaces.</a:t>
            </a:r>
            <a:endParaRPr lang="en-RW"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33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77D54FF-FE29-CDE1-B4A8-3592F1CE6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080" y="644843"/>
            <a:ext cx="8199120" cy="5626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174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836905-A90F-2DC5-77AD-33F3523E678D}"/>
              </a:ext>
            </a:extLst>
          </p:cNvPr>
          <p:cNvSpPr>
            <a:spLocks noGrp="1"/>
          </p:cNvSpPr>
          <p:nvPr>
            <p:ph type="ctrTitle"/>
          </p:nvPr>
        </p:nvSpPr>
        <p:spPr>
          <a:xfrm>
            <a:off x="2659529" y="2085788"/>
            <a:ext cx="6884895" cy="1496649"/>
          </a:xfrm>
        </p:spPr>
        <p:txBody>
          <a:bodyPr anchor="b">
            <a:normAutofit/>
          </a:bodyPr>
          <a:lstStyle/>
          <a:p>
            <a:r>
              <a:rPr lang="en-GB" sz="3200" b="1">
                <a:solidFill>
                  <a:schemeClr val="tx1">
                    <a:lumMod val="65000"/>
                    <a:lumOff val="35000"/>
                  </a:schemeClr>
                </a:solidFill>
              </a:rPr>
              <a:t>NETWORKING II</a:t>
            </a:r>
            <a:endParaRPr lang="en-RW" sz="3200" b="1">
              <a:solidFill>
                <a:schemeClr val="tx1">
                  <a:lumMod val="65000"/>
                  <a:lumOff val="35000"/>
                </a:schemeClr>
              </a:solidFill>
            </a:endParaRPr>
          </a:p>
        </p:txBody>
      </p:sp>
      <p:sp>
        <p:nvSpPr>
          <p:cNvPr id="5" name="Subtitle 4">
            <a:extLst>
              <a:ext uri="{FF2B5EF4-FFF2-40B4-BE49-F238E27FC236}">
                <a16:creationId xmlns:a16="http://schemas.microsoft.com/office/drawing/2014/main" id="{D30F99DB-6865-14F5-3CD4-78F8EBAAD837}"/>
              </a:ext>
            </a:extLst>
          </p:cNvPr>
          <p:cNvSpPr>
            <a:spLocks noGrp="1"/>
          </p:cNvSpPr>
          <p:nvPr>
            <p:ph type="subTitle" idx="1"/>
          </p:nvPr>
        </p:nvSpPr>
        <p:spPr>
          <a:xfrm>
            <a:off x="3048000" y="3948056"/>
            <a:ext cx="6096000" cy="830134"/>
          </a:xfrm>
        </p:spPr>
        <p:txBody>
          <a:bodyPr anchor="t">
            <a:normAutofit/>
          </a:bodyPr>
          <a:lstStyle/>
          <a:p>
            <a:r>
              <a:rPr lang="en-GB" sz="1400" b="1">
                <a:solidFill>
                  <a:schemeClr val="tx1">
                    <a:lumMod val="65000"/>
                    <a:lumOff val="35000"/>
                  </a:schemeClr>
                </a:solidFill>
              </a:rPr>
              <a:t>LECTURE 3</a:t>
            </a:r>
            <a:endParaRPr lang="en-RW" sz="1400" b="1">
              <a:solidFill>
                <a:schemeClr val="tx1">
                  <a:lumMod val="65000"/>
                  <a:lumOff val="35000"/>
                </a:schemeClr>
              </a:solidFill>
            </a:endParaRPr>
          </a:p>
        </p:txBody>
      </p:sp>
    </p:spTree>
    <p:extLst>
      <p:ext uri="{BB962C8B-B14F-4D97-AF65-F5344CB8AC3E}">
        <p14:creationId xmlns:p14="http://schemas.microsoft.com/office/powerpoint/2010/main" val="21900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476D-488A-0EE8-5FF8-6A4F400C2CCC}"/>
              </a:ext>
            </a:extLst>
          </p:cNvPr>
          <p:cNvSpPr>
            <a:spLocks noGrp="1"/>
          </p:cNvSpPr>
          <p:nvPr>
            <p:ph type="title"/>
          </p:nvPr>
        </p:nvSpPr>
        <p:spPr/>
        <p:txBody>
          <a:bodyPr>
            <a:normAutofit/>
          </a:bodyPr>
          <a:lstStyle/>
          <a:p>
            <a:pPr algn="ctr"/>
            <a:r>
              <a:rPr lang="en-US" sz="3200" b="1" kern="50" dirty="0">
                <a:effectLst/>
                <a:latin typeface="Cambria" panose="02040503050406030204" pitchFamily="18" charset="0"/>
                <a:cs typeface="Calibri" panose="020F0502020204030204" pitchFamily="34" charset="0"/>
              </a:rPr>
              <a:t>Distance Vector Routing Protocols (RIPv1 and RIP v2)</a:t>
            </a:r>
            <a:endParaRPr lang="en-RW" sz="3200" dirty="0"/>
          </a:p>
        </p:txBody>
      </p:sp>
      <p:sp>
        <p:nvSpPr>
          <p:cNvPr id="3" name="Content Placeholder 2">
            <a:extLst>
              <a:ext uri="{FF2B5EF4-FFF2-40B4-BE49-F238E27FC236}">
                <a16:creationId xmlns:a16="http://schemas.microsoft.com/office/drawing/2014/main" id="{3B119786-02EB-CF4C-910A-6BF79E4FB0F7}"/>
              </a:ext>
            </a:extLst>
          </p:cNvPr>
          <p:cNvSpPr>
            <a:spLocks noGrp="1"/>
          </p:cNvSpPr>
          <p:nvPr>
            <p:ph idx="1"/>
          </p:nvPr>
        </p:nvSpPr>
        <p:spPr>
          <a:xfrm>
            <a:off x="838200" y="1449704"/>
            <a:ext cx="10515600" cy="5174615"/>
          </a:xfrm>
        </p:spPr>
        <p:txBody>
          <a:bodyPr>
            <a:noAutofit/>
          </a:bodyPr>
          <a:lstStyle/>
          <a:p>
            <a:r>
              <a:rPr lang="en-US" dirty="0">
                <a:effectLst/>
                <a:latin typeface="Times New Roman" panose="02020603050405020304" pitchFamily="18" charset="0"/>
                <a:ea typeface="Calibri" panose="020F0502020204030204" pitchFamily="34" charset="0"/>
                <a:cs typeface="Calibri" panose="020F0502020204030204" pitchFamily="34" charset="0"/>
              </a:rPr>
              <a:t>Dynamic routing protocols help the network administrator overcome the time-consuming and exacting process of configuring and maintaining static routes. </a:t>
            </a:r>
          </a:p>
          <a:p>
            <a:r>
              <a:rPr lang="en-US" dirty="0">
                <a:effectLst/>
                <a:latin typeface="Times New Roman" panose="02020603050405020304" pitchFamily="18" charset="0"/>
                <a:ea typeface="Calibri" panose="020F0502020204030204" pitchFamily="34" charset="0"/>
                <a:cs typeface="Calibri" panose="020F0502020204030204" pitchFamily="34" charset="0"/>
              </a:rPr>
              <a:t>Distance vector routing protocols include RIP, IGRP, and EIGRP</a:t>
            </a:r>
          </a:p>
          <a:p>
            <a:pPr>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Routing Information Protocol (RIP) has the following key characteristics:</a:t>
            </a: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Hop count is used as the metric for path selection. </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If the hop count for a network is greater than 15, RIP cannot supply a route to that network.</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Routing updates are broadcast or multicast every 30 seconds, by default. </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1000"/>
              </a:spcAft>
            </a:pP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2047892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618F-A8F8-54CC-3183-B3667A4529D0}"/>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Calibri" panose="020F0502020204030204" pitchFamily="34" charset="0"/>
                <a:cs typeface="Calibri" panose="020F0502020204030204" pitchFamily="34" charset="0"/>
              </a:rPr>
              <a:t>Interior Gateway Routing Protocol (IGRP) </a:t>
            </a:r>
            <a:endParaRPr lang="en-RW" sz="4000" b="1" dirty="0"/>
          </a:p>
        </p:txBody>
      </p:sp>
      <p:sp>
        <p:nvSpPr>
          <p:cNvPr id="3" name="Content Placeholder 2">
            <a:extLst>
              <a:ext uri="{FF2B5EF4-FFF2-40B4-BE49-F238E27FC236}">
                <a16:creationId xmlns:a16="http://schemas.microsoft.com/office/drawing/2014/main" id="{D2D102DE-5777-8F6C-A304-CC54C3991B37}"/>
              </a:ext>
            </a:extLst>
          </p:cNvPr>
          <p:cNvSpPr>
            <a:spLocks noGrp="1"/>
          </p:cNvSpPr>
          <p:nvPr>
            <p:ph idx="1"/>
          </p:nvPr>
        </p:nvSpPr>
        <p:spPr/>
        <p:txBody>
          <a:bodyPr>
            <a:norm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IGRP is a proprietary protocol developed by Cisco.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IGRP has the following key design characteristics:</a:t>
            </a:r>
            <a:endParaRPr lang="en-RW" dirty="0">
              <a:effectLst/>
              <a:latin typeface="Calibri" panose="020F0502020204030204" pitchFamily="34" charset="0"/>
              <a:ea typeface="Calibri" panose="020F0502020204030204" pitchFamily="34" charset="0"/>
            </a:endParaRP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Bandwidth, delay, load and reliability are used to create a composite metric. </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Routing updates are broadcast every 90 seconds, by default. </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IGRP is the predecessor of EIGRP and is now obsolete.</a:t>
            </a:r>
            <a:endParaRPr lang="en-RW"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dirty="0"/>
          </a:p>
        </p:txBody>
      </p:sp>
    </p:spTree>
    <p:extLst>
      <p:ext uri="{BB962C8B-B14F-4D97-AF65-F5344CB8AC3E}">
        <p14:creationId xmlns:p14="http://schemas.microsoft.com/office/powerpoint/2010/main" val="1068177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65AC-4AE4-148F-3B79-EFB25ACD9D7D}"/>
              </a:ext>
            </a:extLst>
          </p:cNvPr>
          <p:cNvSpPr>
            <a:spLocks noGrp="1"/>
          </p:cNvSpPr>
          <p:nvPr>
            <p:ph type="title"/>
          </p:nvPr>
        </p:nvSpPr>
        <p:spPr>
          <a:xfrm>
            <a:off x="838200" y="365125"/>
            <a:ext cx="10515600" cy="701675"/>
          </a:xfrm>
        </p:spPr>
        <p:txBody>
          <a:bodyPr/>
          <a:lstStyle/>
          <a:p>
            <a:pPr algn="ctr"/>
            <a:r>
              <a:rPr lang="en-US" sz="4400" dirty="0">
                <a:effectLst/>
                <a:latin typeface="Times New Roman" panose="02020603050405020304" pitchFamily="18" charset="0"/>
                <a:ea typeface="Calibri" panose="020F0502020204030204" pitchFamily="34" charset="0"/>
                <a:cs typeface="Calibri" panose="020F0502020204030204" pitchFamily="34" charset="0"/>
              </a:rPr>
              <a:t>EIGRP</a:t>
            </a:r>
            <a:endParaRPr lang="en-RW" dirty="0"/>
          </a:p>
        </p:txBody>
      </p:sp>
      <p:sp>
        <p:nvSpPr>
          <p:cNvPr id="3" name="Content Placeholder 2">
            <a:extLst>
              <a:ext uri="{FF2B5EF4-FFF2-40B4-BE49-F238E27FC236}">
                <a16:creationId xmlns:a16="http://schemas.microsoft.com/office/drawing/2014/main" id="{3EA6B35A-C8D0-4EE2-4484-EA67053BAE0E}"/>
              </a:ext>
            </a:extLst>
          </p:cNvPr>
          <p:cNvSpPr>
            <a:spLocks noGrp="1"/>
          </p:cNvSpPr>
          <p:nvPr>
            <p:ph idx="1"/>
          </p:nvPr>
        </p:nvSpPr>
        <p:spPr>
          <a:xfrm>
            <a:off x="345440" y="1066800"/>
            <a:ext cx="11480800" cy="5049520"/>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Enhanced IGRP (EIGRP) is a Cisco proprietary distance vector routing protocol.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EIGRP has these key characteristics: </a:t>
            </a:r>
            <a:endParaRPr lang="en-RW" sz="2400" dirty="0">
              <a:effectLst/>
              <a:latin typeface="Calibri" panose="020F0502020204030204" pitchFamily="34" charset="0"/>
              <a:ea typeface="Calibri" panose="020F0502020204030204" pitchFamily="34" charset="0"/>
            </a:endParaRPr>
          </a:p>
          <a:p>
            <a:pPr marL="800100" lvl="1" indent="-342900" algn="just">
              <a:buFont typeface="Symbol" panose="05050102010706020507" pitchFamily="18"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It can perform unequal cost load balancing. </a:t>
            </a:r>
            <a:endParaRPr lang="en-RW"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It uses Diffusing Update Algorithm (DUAL) to calculate the shortest path. </a:t>
            </a:r>
            <a:endParaRPr lang="en-RW"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 are no periodic updates as with RIP and IGRP. Routing updates are sent only when there is a change in the topology.</a:t>
            </a:r>
            <a:endParaRPr lang="en-RW"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 router using a distance vector routing protocol does not have the knowledge of the entire path to a destination network. Instead the router knows only:</a:t>
            </a:r>
            <a:endParaRPr lang="en-RW" sz="2400" dirty="0">
              <a:effectLst/>
              <a:latin typeface="Calibri" panose="020F0502020204030204" pitchFamily="34" charset="0"/>
              <a:ea typeface="Calibri" panose="020F0502020204030204" pitchFamily="34" charset="0"/>
            </a:endParaRPr>
          </a:p>
          <a:p>
            <a:pPr marL="800100" lvl="1" indent="-342900" algn="just">
              <a:buFont typeface="Symbol" panose="05050102010706020507" pitchFamily="18"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direction or interface in which packets should be forwarded and</a:t>
            </a:r>
            <a:endParaRPr lang="en-RW"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distance or how far it is to the destination network</a:t>
            </a:r>
            <a:endParaRPr lang="en-RW"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W" sz="2400" dirty="0"/>
          </a:p>
        </p:txBody>
      </p:sp>
    </p:spTree>
    <p:extLst>
      <p:ext uri="{BB962C8B-B14F-4D97-AF65-F5344CB8AC3E}">
        <p14:creationId xmlns:p14="http://schemas.microsoft.com/office/powerpoint/2010/main" val="1562349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E4A1-2DBE-800A-6E66-279247F857FC}"/>
              </a:ext>
            </a:extLst>
          </p:cNvPr>
          <p:cNvSpPr>
            <a:spLocks noGrp="1"/>
          </p:cNvSpPr>
          <p:nvPr>
            <p:ph type="title"/>
          </p:nvPr>
        </p:nvSpPr>
        <p:spPr/>
        <p:txBody>
          <a:bodyPr>
            <a:normAutofit/>
          </a:bodyPr>
          <a:lstStyle/>
          <a:p>
            <a:r>
              <a:rPr lang="en-US" sz="3600" b="1" i="1" dirty="0">
                <a:effectLst/>
                <a:latin typeface="Calibri" panose="020F0502020204030204" pitchFamily="34" charset="0"/>
                <a:ea typeface="Calibri" panose="020F0502020204030204" pitchFamily="34" charset="0"/>
              </a:rPr>
              <a:t>Characteristics of Distance Vector routing protocols:</a:t>
            </a:r>
            <a:endParaRPr lang="en-RW" sz="3600" b="1" dirty="0"/>
          </a:p>
        </p:txBody>
      </p:sp>
      <p:sp>
        <p:nvSpPr>
          <p:cNvPr id="3" name="Content Placeholder 2">
            <a:extLst>
              <a:ext uri="{FF2B5EF4-FFF2-40B4-BE49-F238E27FC236}">
                <a16:creationId xmlns:a16="http://schemas.microsoft.com/office/drawing/2014/main" id="{5B603F0C-473E-16E3-CB3D-EA533CC244FB}"/>
              </a:ext>
            </a:extLst>
          </p:cNvPr>
          <p:cNvSpPr>
            <a:spLocks noGrp="1"/>
          </p:cNvSpPr>
          <p:nvPr>
            <p:ph idx="1"/>
          </p:nvPr>
        </p:nvSpPr>
        <p:spPr>
          <a:xfrm>
            <a:off x="314959" y="1422400"/>
            <a:ext cx="7714615" cy="4510723"/>
          </a:xfrm>
        </p:spPr>
        <p:txBody>
          <a:bodyPr>
            <a:normAutofit/>
          </a:bodyPr>
          <a:lstStyle/>
          <a:p>
            <a:pPr marL="342900" lvl="0" indent="-342900" algn="just" rtl="0">
              <a:buFont typeface="Symbol" panose="05050102010706020507" pitchFamily="18" charset="2"/>
              <a:buChar char="-"/>
              <a:tabLst>
                <a:tab pos="247650" algn="l"/>
              </a:tabLst>
            </a:pPr>
            <a:r>
              <a:rPr lang="en-US" sz="2400" b="1" dirty="0">
                <a:effectLst/>
                <a:latin typeface="Calibri" panose="020F0502020204030204" pitchFamily="34" charset="0"/>
                <a:ea typeface="Times New Roman" panose="02020603050405020304" pitchFamily="18" charset="0"/>
                <a:cs typeface="Times New Roman" panose="02020603050405020304" pitchFamily="18" charset="0"/>
              </a:rPr>
              <a:t>Periodic updates</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are sent at regular intervals (30 seconds for RIP and 90 seconds for IGRP). Even if the topology has not changed in several days, periodic updates continue to be sent to all neighbors.</a:t>
            </a:r>
            <a:endParaRPr lang="en-RW"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247650" algn="l"/>
              </a:tabLst>
            </a:pPr>
            <a:r>
              <a:rPr lang="en-US" sz="2400" b="1" dirty="0">
                <a:effectLst/>
                <a:latin typeface="Calibri" panose="020F0502020204030204" pitchFamily="34" charset="0"/>
                <a:ea typeface="Times New Roman" panose="02020603050405020304" pitchFamily="18" charset="0"/>
                <a:cs typeface="Times New Roman" panose="02020603050405020304" pitchFamily="18" charset="0"/>
              </a:rPr>
              <a:t>Neighbors</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are routers that share a link and are configured to use the same routing protocol.		 </a:t>
            </a:r>
            <a:endParaRPr lang="en-RW"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tabLst>
                <a:tab pos="247650" algn="l"/>
              </a:tabLst>
            </a:pPr>
            <a:r>
              <a:rPr lang="en-US" sz="2400" b="1" dirty="0">
                <a:effectLst/>
                <a:latin typeface="Calibri" panose="020F0502020204030204" pitchFamily="34" charset="0"/>
                <a:ea typeface="Times New Roman" panose="02020603050405020304" pitchFamily="18" charset="0"/>
                <a:cs typeface="Times New Roman" panose="02020603050405020304" pitchFamily="18" charset="0"/>
              </a:rPr>
              <a:t>Broadcast updates</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are sent to 255.255.255.255. Neighboring routers that are configured with the same routing protocol will process the updates. Entire routing table is included with routing update.</a:t>
            </a:r>
            <a:endParaRPr lang="en-RW"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effectLst/>
                <a:latin typeface="Times New Roman" panose="02020603050405020304" pitchFamily="18" charset="0"/>
                <a:ea typeface="Calibri" panose="020F0502020204030204" pitchFamily="34" charset="0"/>
                <a:cs typeface="Calibri" panose="020F0502020204030204" pitchFamily="34" charset="0"/>
              </a:rPr>
              <a:t>Note: </a:t>
            </a:r>
            <a:r>
              <a:rPr lang="en-US" sz="2400" dirty="0">
                <a:effectLst/>
                <a:latin typeface="Times New Roman" panose="02020603050405020304" pitchFamily="18" charset="0"/>
                <a:ea typeface="Calibri" panose="020F0502020204030204" pitchFamily="34" charset="0"/>
                <a:cs typeface="Calibri" panose="020F0502020204030204" pitchFamily="34" charset="0"/>
              </a:rPr>
              <a:t>Some distance vector routing protocols like EIGRP do not send periodic routing table updates.</a:t>
            </a:r>
            <a:endParaRPr lang="en-RW" sz="2400" dirty="0"/>
          </a:p>
        </p:txBody>
      </p:sp>
      <p:pic>
        <p:nvPicPr>
          <p:cNvPr id="1026" name="Picture 2">
            <a:extLst>
              <a:ext uri="{FF2B5EF4-FFF2-40B4-BE49-F238E27FC236}">
                <a16:creationId xmlns:a16="http://schemas.microsoft.com/office/drawing/2014/main" id="{9FF1A07E-EB6D-75DF-59FF-8DB6E246F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9575" y="1690688"/>
            <a:ext cx="4049713" cy="2416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863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B172-C53D-0B29-6F88-4AB0E66E5DA5}"/>
              </a:ext>
            </a:extLst>
          </p:cNvPr>
          <p:cNvSpPr>
            <a:spLocks noGrp="1"/>
          </p:cNvSpPr>
          <p:nvPr>
            <p:ph type="title"/>
          </p:nvPr>
        </p:nvSpPr>
        <p:spPr>
          <a:xfrm>
            <a:off x="838200" y="365125"/>
            <a:ext cx="10515600" cy="681355"/>
          </a:xfrm>
        </p:spPr>
        <p:txBody>
          <a:bodyPr>
            <a:normAutofit fontScale="90000"/>
          </a:bodyPr>
          <a:lstStyle/>
          <a:p>
            <a:pPr algn="ctr"/>
            <a:r>
              <a:rPr lang="en-US" sz="4400" b="1" i="0" dirty="0">
                <a:effectLst/>
                <a:latin typeface="Cambria" panose="02040503050406030204" pitchFamily="18" charset="0"/>
                <a:cs typeface="Calibri" panose="020F0502020204030204" pitchFamily="34" charset="0"/>
              </a:rPr>
              <a:t>Routing Protocol Algorithm</a:t>
            </a:r>
            <a:endParaRPr lang="en-RW" dirty="0"/>
          </a:p>
        </p:txBody>
      </p:sp>
      <p:sp>
        <p:nvSpPr>
          <p:cNvPr id="3" name="Content Placeholder 2">
            <a:extLst>
              <a:ext uri="{FF2B5EF4-FFF2-40B4-BE49-F238E27FC236}">
                <a16:creationId xmlns:a16="http://schemas.microsoft.com/office/drawing/2014/main" id="{E117F457-519E-0A03-B05C-6E33C8974A4E}"/>
              </a:ext>
            </a:extLst>
          </p:cNvPr>
          <p:cNvSpPr>
            <a:spLocks noGrp="1"/>
          </p:cNvSpPr>
          <p:nvPr>
            <p:ph idx="1"/>
          </p:nvPr>
        </p:nvSpPr>
        <p:spPr>
          <a:xfrm>
            <a:off x="284480" y="1148080"/>
            <a:ext cx="11521440" cy="5028883"/>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At the core of the distance vector protocol is the algorithm. The algorithm is used to calculate the best paths and then send that information to the neighbors.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An algorithm is a procedure for accomplishing a certain task, starting at a given initial state and terminating in a defined end state.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Different routing protocols use different algorithms to install routes in the routing table, send updates to neighbors, and make path determination decisions.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algorithm used for the routing protocols defines the following processes:</a:t>
            </a:r>
            <a:endParaRPr lang="en-RW" sz="2400" dirty="0">
              <a:effectLst/>
              <a:latin typeface="Calibri" panose="020F0502020204030204" pitchFamily="34" charset="0"/>
              <a:ea typeface="Calibri" panose="020F0502020204030204" pitchFamily="34" charset="0"/>
            </a:endParaRPr>
          </a:p>
          <a:p>
            <a:pPr marL="800100" lvl="1" indent="-342900" algn="just">
              <a:buFont typeface="Symbol" panose="05050102010706020507" pitchFamily="18" charset="2"/>
              <a:buChar char="-"/>
              <a:tabLst>
                <a:tab pos="247650"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Mechanism for sending and receiving routing information.</a:t>
            </a:r>
            <a:endParaRPr lang="en-RW"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247650"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Mechanism for calculating the best paths and installing routes in the routing table. </a:t>
            </a:r>
            <a:endParaRPr lang="en-RW"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247650"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Mechanism for detecting and reacting to topology changes.</a:t>
            </a:r>
            <a:endParaRPr lang="en-RW"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RW" sz="2400" dirty="0"/>
          </a:p>
        </p:txBody>
      </p:sp>
    </p:spTree>
    <p:extLst>
      <p:ext uri="{BB962C8B-B14F-4D97-AF65-F5344CB8AC3E}">
        <p14:creationId xmlns:p14="http://schemas.microsoft.com/office/powerpoint/2010/main" val="3627002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84A8-71C6-FC85-2BE4-9F318D7B8660}"/>
              </a:ext>
            </a:extLst>
          </p:cNvPr>
          <p:cNvSpPr>
            <a:spLocks noGrp="1"/>
          </p:cNvSpPr>
          <p:nvPr>
            <p:ph type="title"/>
          </p:nvPr>
        </p:nvSpPr>
        <p:spPr>
          <a:xfrm>
            <a:off x="838200" y="365125"/>
            <a:ext cx="10515600" cy="600075"/>
          </a:xfrm>
        </p:spPr>
        <p:txBody>
          <a:bodyPr>
            <a:normAutofit fontScale="90000"/>
          </a:bodyPr>
          <a:lstStyle/>
          <a:p>
            <a:pPr algn="ctr"/>
            <a:r>
              <a:rPr lang="en-US" sz="4400" b="1" i="0" dirty="0">
                <a:effectLst/>
                <a:latin typeface="Cambria" panose="02040503050406030204" pitchFamily="18" charset="0"/>
                <a:cs typeface="Calibri" panose="020F0502020204030204" pitchFamily="34" charset="0"/>
              </a:rPr>
              <a:t>Network Discovery</a:t>
            </a:r>
            <a:endParaRPr lang="en-RW" dirty="0"/>
          </a:p>
        </p:txBody>
      </p:sp>
      <p:sp>
        <p:nvSpPr>
          <p:cNvPr id="3" name="Content Placeholder 2">
            <a:extLst>
              <a:ext uri="{FF2B5EF4-FFF2-40B4-BE49-F238E27FC236}">
                <a16:creationId xmlns:a16="http://schemas.microsoft.com/office/drawing/2014/main" id="{A048E597-65D6-609A-9325-32814AD68C6D}"/>
              </a:ext>
            </a:extLst>
          </p:cNvPr>
          <p:cNvSpPr>
            <a:spLocks noGrp="1"/>
          </p:cNvSpPr>
          <p:nvPr>
            <p:ph idx="1"/>
          </p:nvPr>
        </p:nvSpPr>
        <p:spPr>
          <a:xfrm>
            <a:off x="487681" y="1036320"/>
            <a:ext cx="6273482" cy="5140643"/>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When a router cold starts or powers up, it knows nothing about the network topology. It does not even know that there are devices on the other end of its links.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If a routing protocol is configured, the routers begin exchanging routing updates. Initially, these updates only include information about their directly connected networks.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Upon receiving an update, the router checks it for new information. Any routes that are not currently in its routing table are added.</a:t>
            </a:r>
            <a:endParaRPr lang="en-RW" sz="2400" dirty="0">
              <a:effectLst/>
              <a:latin typeface="Calibri" panose="020F0502020204030204" pitchFamily="34" charset="0"/>
              <a:ea typeface="Calibri" panose="020F0502020204030204" pitchFamily="34" charset="0"/>
            </a:endParaRPr>
          </a:p>
          <a:p>
            <a:endParaRPr lang="en-RW" sz="2400" dirty="0"/>
          </a:p>
        </p:txBody>
      </p:sp>
      <p:pic>
        <p:nvPicPr>
          <p:cNvPr id="2050" name="Picture 2">
            <a:extLst>
              <a:ext uri="{FF2B5EF4-FFF2-40B4-BE49-F238E27FC236}">
                <a16:creationId xmlns:a16="http://schemas.microsoft.com/office/drawing/2014/main" id="{0370F6CF-DFBD-B923-8697-68E6EC1E9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63" y="2028190"/>
            <a:ext cx="5257800" cy="213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192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7617F73-BF13-CCEF-6E3D-E9CB3ED07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990" y="0"/>
            <a:ext cx="4909158" cy="35506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BF66F89B-4961-B65E-B2C9-A26865584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48" y="3297708"/>
            <a:ext cx="5635017" cy="29960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9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068D-5853-2D6B-F558-FD0617C01BF8}"/>
              </a:ext>
            </a:extLst>
          </p:cNvPr>
          <p:cNvSpPr>
            <a:spLocks noGrp="1"/>
          </p:cNvSpPr>
          <p:nvPr>
            <p:ph type="title"/>
          </p:nvPr>
        </p:nvSpPr>
        <p:spPr>
          <a:xfrm>
            <a:off x="838200" y="365125"/>
            <a:ext cx="10515600" cy="864235"/>
          </a:xfrm>
        </p:spPr>
        <p:txBody>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Convergence</a:t>
            </a:r>
            <a:endParaRPr lang="en-RW" dirty="0"/>
          </a:p>
        </p:txBody>
      </p:sp>
      <p:sp>
        <p:nvSpPr>
          <p:cNvPr id="3" name="Content Placeholder 2">
            <a:extLst>
              <a:ext uri="{FF2B5EF4-FFF2-40B4-BE49-F238E27FC236}">
                <a16:creationId xmlns:a16="http://schemas.microsoft.com/office/drawing/2014/main" id="{AFEFFBFC-EA4B-DB9A-F1A4-73A179578E1C}"/>
              </a:ext>
            </a:extLst>
          </p:cNvPr>
          <p:cNvSpPr>
            <a:spLocks noGrp="1"/>
          </p:cNvSpPr>
          <p:nvPr>
            <p:ph idx="1"/>
          </p:nvPr>
        </p:nvSpPr>
        <p:spPr>
          <a:xfrm>
            <a:off x="497840" y="1825625"/>
            <a:ext cx="3972560" cy="4351338"/>
          </a:xfrm>
        </p:spPr>
        <p:txBody>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Convergence must be reached before a network is considered completely operable </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Speed of achieving convergence consists of 2 interdependent categories: Speed of broadcasting routing information and Speed of calculating routes.</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These are time intervals in which a router sends out its entire routing table.</a:t>
            </a:r>
            <a:endParaRPr lang="en-RW" sz="1800" dirty="0">
              <a:effectLst/>
              <a:latin typeface="Calibri" panose="020F0502020204030204" pitchFamily="34" charset="0"/>
              <a:ea typeface="Calibri" panose="020F0502020204030204" pitchFamily="34" charset="0"/>
            </a:endParaRPr>
          </a:p>
          <a:p>
            <a:endParaRPr lang="en-RW" dirty="0"/>
          </a:p>
        </p:txBody>
      </p:sp>
      <p:pic>
        <p:nvPicPr>
          <p:cNvPr id="4098" name="Picture 2">
            <a:extLst>
              <a:ext uri="{FF2B5EF4-FFF2-40B4-BE49-F238E27FC236}">
                <a16:creationId xmlns:a16="http://schemas.microsoft.com/office/drawing/2014/main" id="{B716B8B0-F6AD-5169-4FDF-9945A3EDB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160" y="1650683"/>
            <a:ext cx="6745605" cy="4081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45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0C13-7396-9C2B-73BD-6E2B2ECF03FC}"/>
              </a:ext>
            </a:extLst>
          </p:cNvPr>
          <p:cNvSpPr>
            <a:spLocks noGrp="1"/>
          </p:cNvSpPr>
          <p:nvPr>
            <p:ph type="title"/>
          </p:nvPr>
        </p:nvSpPr>
        <p:spPr/>
        <p:txBody>
          <a:bodyPr>
            <a:normAutofit/>
          </a:bodyPr>
          <a:lstStyle/>
          <a:p>
            <a:pPr algn="ctr"/>
            <a:r>
              <a:rPr lang="en-US" sz="3200" b="1" i="1" dirty="0">
                <a:effectLst/>
                <a:latin typeface="Times New Roman" panose="02020603050405020304" pitchFamily="18" charset="0"/>
                <a:ea typeface="Calibri" panose="020F0502020204030204" pitchFamily="34" charset="0"/>
              </a:rPr>
              <a:t>Major phases to the router boot-up process</a:t>
            </a:r>
            <a:endParaRPr lang="en-RW" sz="3200" b="1" dirty="0"/>
          </a:p>
        </p:txBody>
      </p:sp>
      <p:sp>
        <p:nvSpPr>
          <p:cNvPr id="3" name="Content Placeholder 2">
            <a:extLst>
              <a:ext uri="{FF2B5EF4-FFF2-40B4-BE49-F238E27FC236}">
                <a16:creationId xmlns:a16="http://schemas.microsoft.com/office/drawing/2014/main" id="{9A9C08A6-C2A7-582A-5730-3C85C9B6D0E2}"/>
              </a:ext>
            </a:extLst>
          </p:cNvPr>
          <p:cNvSpPr>
            <a:spLocks noGrp="1"/>
          </p:cNvSpPr>
          <p:nvPr>
            <p:ph idx="1"/>
          </p:nvPr>
        </p:nvSpPr>
        <p:spPr>
          <a:xfrm>
            <a:off x="497840" y="1825625"/>
            <a:ext cx="5559200" cy="4351338"/>
          </a:xfrm>
        </p:spPr>
        <p:txBody>
          <a:bodyPr/>
          <a:lstStyle/>
          <a:p>
            <a:pPr marL="0" indent="0" algn="just">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Calibri" panose="020F0502020204030204" pitchFamily="34" charset="0"/>
              </a:rPr>
              <a:t>When a router boots up, it goes through 4 main steps:</a:t>
            </a:r>
            <a:endParaRPr lang="en-RW" sz="1800" dirty="0">
              <a:effectLst/>
              <a:latin typeface="Calibri" panose="020F0502020204030204" pitchFamily="34" charset="0"/>
              <a:ea typeface="Calibri" panose="020F0502020204030204" pitchFamily="34" charset="0"/>
            </a:endParaRPr>
          </a:p>
          <a:p>
            <a:pPr marL="342900" lvl="0" indent="-342900" algn="just">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Test router hardware consists of performing Power-On Self Test (POST).</a:t>
            </a:r>
            <a:endParaRPr lang="en-RW"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lgn="just">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Execute bootstrap loader</a:t>
            </a:r>
            <a:endParaRPr lang="en-RW"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lgn="just">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Locate &amp; load Cisco IOS software consists of locating and loading IOS</a:t>
            </a:r>
            <a:endParaRPr lang="en-RW"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lgn="just">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Locate &amp; load startup configuration file or enter setup mode</a:t>
            </a:r>
            <a:endParaRPr lang="en-RW" sz="1800" dirty="0">
              <a:effectLst/>
              <a:latin typeface="Times New Roman" panose="02020603050405020304" pitchFamily="18" charset="0"/>
              <a:ea typeface="Times New Roman" panose="02020603050405020304" pitchFamily="18" charset="0"/>
              <a:cs typeface="Calibri" panose="020F0502020204030204" pitchFamily="34" charset="0"/>
            </a:endParaRPr>
          </a:p>
          <a:p>
            <a:endParaRPr lang="en-RW" dirty="0"/>
          </a:p>
        </p:txBody>
      </p:sp>
      <p:pic>
        <p:nvPicPr>
          <p:cNvPr id="4" name="Picture 3">
            <a:extLst>
              <a:ext uri="{FF2B5EF4-FFF2-40B4-BE49-F238E27FC236}">
                <a16:creationId xmlns:a16="http://schemas.microsoft.com/office/drawing/2014/main" id="{8797976B-1237-E565-F3EC-1CFA37B6A1A0}"/>
              </a:ext>
            </a:extLst>
          </p:cNvPr>
          <p:cNvPicPr>
            <a:picLocks noChangeAspect="1"/>
          </p:cNvPicPr>
          <p:nvPr/>
        </p:nvPicPr>
        <p:blipFill>
          <a:blip r:embed="rId2"/>
          <a:stretch>
            <a:fillRect/>
          </a:stretch>
        </p:blipFill>
        <p:spPr>
          <a:xfrm>
            <a:off x="6096000" y="1823726"/>
            <a:ext cx="5559200" cy="4353237"/>
          </a:xfrm>
          <a:prstGeom prst="rect">
            <a:avLst/>
          </a:prstGeom>
        </p:spPr>
      </p:pic>
    </p:spTree>
    <p:extLst>
      <p:ext uri="{BB962C8B-B14F-4D97-AF65-F5344CB8AC3E}">
        <p14:creationId xmlns:p14="http://schemas.microsoft.com/office/powerpoint/2010/main" val="3125491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D531-E8E1-8F0D-64FE-9397F4528A74}"/>
              </a:ext>
            </a:extLst>
          </p:cNvPr>
          <p:cNvSpPr>
            <a:spLocks noGrp="1"/>
          </p:cNvSpPr>
          <p:nvPr>
            <p:ph type="title"/>
          </p:nvPr>
        </p:nvSpPr>
        <p:spPr>
          <a:xfrm>
            <a:off x="838200" y="365125"/>
            <a:ext cx="10515600" cy="864235"/>
          </a:xfrm>
        </p:spPr>
        <p:txBody>
          <a:bodyPr/>
          <a:lstStyle/>
          <a:p>
            <a:pPr algn="ctr"/>
            <a:r>
              <a:rPr lang="en-US" sz="4400" b="1" i="0" dirty="0">
                <a:effectLst/>
                <a:latin typeface="Cambria" panose="02040503050406030204" pitchFamily="18" charset="0"/>
                <a:cs typeface="Calibri" panose="020F0502020204030204" pitchFamily="34" charset="0"/>
              </a:rPr>
              <a:t>Triggered Updates</a:t>
            </a:r>
            <a:endParaRPr lang="en-RW" dirty="0"/>
          </a:p>
        </p:txBody>
      </p:sp>
      <p:sp>
        <p:nvSpPr>
          <p:cNvPr id="3" name="Content Placeholder 2">
            <a:extLst>
              <a:ext uri="{FF2B5EF4-FFF2-40B4-BE49-F238E27FC236}">
                <a16:creationId xmlns:a16="http://schemas.microsoft.com/office/drawing/2014/main" id="{E831B854-1587-1916-1B07-A8AC0354379B}"/>
              </a:ext>
            </a:extLst>
          </p:cNvPr>
          <p:cNvSpPr>
            <a:spLocks noGrp="1"/>
          </p:cNvSpPr>
          <p:nvPr>
            <p:ph idx="1"/>
          </p:nvPr>
        </p:nvSpPr>
        <p:spPr>
          <a:xfrm>
            <a:off x="284480" y="1229360"/>
            <a:ext cx="11069320" cy="4947603"/>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To speed up the convergence when there is a topology change, RIP uses triggered updates. A triggered update is a routing table update that is sent immediately in response to a routing change. Triggered updates do not wait for update timers to expire.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detecting router immediately sends an update message to adjacent routers. The receiving routers, in turn, generate triggered updates that notify their neighbors of the change. </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Triggered updates are sent when one of the following occurs:</a:t>
            </a:r>
            <a:endParaRPr lang="en-RW" sz="2400" dirty="0">
              <a:effectLst/>
              <a:latin typeface="Calibri" panose="020F0502020204030204" pitchFamily="34" charset="0"/>
              <a:ea typeface="Calibri" panose="020F0502020204030204" pitchFamily="34" charset="0"/>
            </a:endParaRPr>
          </a:p>
          <a:p>
            <a:pPr marL="800100" lvl="1" indent="-342900" algn="just">
              <a:buFont typeface="Symbol" panose="05050102010706020507" pitchFamily="18" charset="2"/>
              <a:buChar char="-"/>
              <a:tabLst>
                <a:tab pos="247650" algn="l"/>
              </a:tabLs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An interface changes state (up or down)</a:t>
            </a:r>
            <a:endParaRPr lang="en-RW"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247650" algn="l"/>
              </a:tabLs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A route has entered (or exited) the "unreachable" state</a:t>
            </a:r>
            <a:endParaRPr lang="en-RW"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buFont typeface="Symbol" panose="05050102010706020507" pitchFamily="18" charset="2"/>
              <a:buChar char="-"/>
              <a:tabLst>
                <a:tab pos="247650" algn="l"/>
              </a:tabLs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A route is installed in the routing table</a:t>
            </a:r>
            <a:endParaRPr lang="en-RW"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RW" sz="2400" dirty="0"/>
          </a:p>
        </p:txBody>
      </p:sp>
    </p:spTree>
    <p:extLst>
      <p:ext uri="{BB962C8B-B14F-4D97-AF65-F5344CB8AC3E}">
        <p14:creationId xmlns:p14="http://schemas.microsoft.com/office/powerpoint/2010/main" val="1683601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B01E732-C80F-C1FB-0295-D6FCD4E1E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882" y="673735"/>
            <a:ext cx="10277157" cy="5724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255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A8-AF59-68D8-F151-8AD3DF2703E0}"/>
              </a:ext>
            </a:extLst>
          </p:cNvPr>
          <p:cNvSpPr>
            <a:spLocks noGrp="1"/>
          </p:cNvSpPr>
          <p:nvPr>
            <p:ph type="title"/>
          </p:nvPr>
        </p:nvSpPr>
        <p:spPr/>
        <p:txBody>
          <a:bodyPr>
            <a:normAutofit/>
          </a:bodyPr>
          <a:lstStyle/>
          <a:p>
            <a:pPr algn="ctr"/>
            <a:r>
              <a:rPr lang="en-US" sz="4000" b="1" dirty="0">
                <a:effectLst/>
                <a:latin typeface="Times New Roman" panose="02020603050405020304" pitchFamily="18" charset="0"/>
                <a:ea typeface="Calibri" panose="020F0502020204030204" pitchFamily="34" charset="0"/>
                <a:cs typeface="Calibri" panose="020F0502020204030204" pitchFamily="34" charset="0"/>
              </a:rPr>
              <a:t>Routing Information Protocol</a:t>
            </a:r>
            <a:r>
              <a:rPr lang="en-US" sz="4000" dirty="0">
                <a:effectLst/>
                <a:latin typeface="Times New Roman" panose="02020603050405020304" pitchFamily="18" charset="0"/>
                <a:ea typeface="Calibri" panose="020F0502020204030204" pitchFamily="34" charset="0"/>
                <a:cs typeface="Calibri" panose="020F0502020204030204" pitchFamily="34" charset="0"/>
              </a:rPr>
              <a:t> (</a:t>
            </a:r>
            <a:r>
              <a:rPr lang="en-US" sz="4000" b="1" dirty="0">
                <a:effectLst/>
                <a:latin typeface="Times New Roman" panose="02020603050405020304" pitchFamily="18" charset="0"/>
                <a:ea typeface="Calibri" panose="020F0502020204030204" pitchFamily="34" charset="0"/>
                <a:cs typeface="Calibri" panose="020F0502020204030204" pitchFamily="34" charset="0"/>
              </a:rPr>
              <a:t>RIP)</a:t>
            </a:r>
            <a:endParaRPr lang="en-RW" sz="4000" dirty="0"/>
          </a:p>
        </p:txBody>
      </p:sp>
      <p:sp>
        <p:nvSpPr>
          <p:cNvPr id="3" name="Content Placeholder 2">
            <a:extLst>
              <a:ext uri="{FF2B5EF4-FFF2-40B4-BE49-F238E27FC236}">
                <a16:creationId xmlns:a16="http://schemas.microsoft.com/office/drawing/2014/main" id="{841B82ED-B54B-1ECA-633F-2A3BB4C35E82}"/>
              </a:ext>
            </a:extLst>
          </p:cNvPr>
          <p:cNvSpPr>
            <a:spLocks noGrp="1"/>
          </p:cNvSpPr>
          <p:nvPr>
            <p:ph idx="1"/>
          </p:nvPr>
        </p:nvSpPr>
        <p:spPr/>
        <p:txBody>
          <a:bodyPr>
            <a:normAutofit/>
          </a:bodyPr>
          <a:lstStyle/>
          <a:p>
            <a:pPr marL="0" indent="0">
              <a:buNone/>
            </a:pPr>
            <a:r>
              <a:rPr lang="en-US" sz="4400" b="1" dirty="0">
                <a:effectLst/>
                <a:latin typeface="Times New Roman" panose="02020603050405020304" pitchFamily="18" charset="0"/>
                <a:ea typeface="Calibri" panose="020F0502020204030204" pitchFamily="34" charset="0"/>
                <a:cs typeface="Calibri" panose="020F0502020204030204" pitchFamily="34" charset="0"/>
              </a:rPr>
              <a:t>RIPv1 </a:t>
            </a:r>
            <a:r>
              <a:rPr lang="en-US" sz="4400" dirty="0">
                <a:effectLst/>
                <a:latin typeface="Times New Roman" panose="02020603050405020304" pitchFamily="18" charset="0"/>
                <a:ea typeface="Calibri" panose="020F0502020204030204" pitchFamily="34" charset="0"/>
                <a:cs typeface="Calibri" panose="020F0502020204030204" pitchFamily="34" charset="0"/>
              </a:rPr>
              <a:t>is a classful, Distance Vector (DV) routing protocol, its metric is hop count, a route with a hop count great that 15(&gt; 15) is unreachable and updates are broadcast every 30 seconds.</a:t>
            </a:r>
            <a:endParaRPr lang="en-RW" sz="4400" dirty="0">
              <a:effectLst/>
              <a:latin typeface="Calibri" panose="020F0502020204030204" pitchFamily="34" charset="0"/>
              <a:ea typeface="Calibri" panose="020F0502020204030204" pitchFamily="34" charset="0"/>
            </a:endParaRPr>
          </a:p>
          <a:p>
            <a:pPr marL="0" indent="0">
              <a:buNone/>
            </a:pPr>
            <a:endParaRPr lang="en-RW" sz="4400" dirty="0"/>
          </a:p>
        </p:txBody>
      </p:sp>
    </p:spTree>
    <p:extLst>
      <p:ext uri="{BB962C8B-B14F-4D97-AF65-F5344CB8AC3E}">
        <p14:creationId xmlns:p14="http://schemas.microsoft.com/office/powerpoint/2010/main" val="4026741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72A0-3FF7-3E68-3608-BC6BC8C14227}"/>
              </a:ext>
            </a:extLst>
          </p:cNvPr>
          <p:cNvSpPr>
            <a:spLocks noGrp="1"/>
          </p:cNvSpPr>
          <p:nvPr>
            <p:ph type="title"/>
          </p:nvPr>
        </p:nvSpPr>
        <p:spPr/>
        <p:txBody>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RIP Operation</a:t>
            </a:r>
            <a:endParaRPr lang="en-RW" dirty="0"/>
          </a:p>
        </p:txBody>
      </p:sp>
      <p:sp>
        <p:nvSpPr>
          <p:cNvPr id="3" name="Content Placeholder 2">
            <a:extLst>
              <a:ext uri="{FF2B5EF4-FFF2-40B4-BE49-F238E27FC236}">
                <a16:creationId xmlns:a16="http://schemas.microsoft.com/office/drawing/2014/main" id="{109F0240-3FCB-0C78-0010-27B23DA99424}"/>
              </a:ext>
            </a:extLst>
          </p:cNvPr>
          <p:cNvSpPr>
            <a:spLocks noGrp="1"/>
          </p:cNvSpPr>
          <p:nvPr>
            <p:ph idx="1"/>
          </p:nvPr>
        </p:nvSpPr>
        <p:spPr>
          <a:xfrm>
            <a:off x="838200" y="1541145"/>
            <a:ext cx="10515600" cy="4351338"/>
          </a:xfrm>
        </p:spPr>
        <p:txBody>
          <a:bodyPr>
            <a:no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RIP uses 2 message types: </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b="1" dirty="0">
                <a:effectLst/>
                <a:latin typeface="Times New Roman" panose="02020603050405020304" pitchFamily="18" charset="0"/>
                <a:ea typeface="Calibri" panose="020F0502020204030204" pitchFamily="34" charset="0"/>
                <a:cs typeface="Calibri" panose="020F0502020204030204" pitchFamily="34" charset="0"/>
              </a:rPr>
              <a:t>Request message</a:t>
            </a:r>
            <a:r>
              <a:rPr lang="en-US" dirty="0">
                <a:effectLst/>
                <a:latin typeface="Times New Roman" panose="02020603050405020304" pitchFamily="18" charset="0"/>
                <a:ea typeface="Calibri" panose="020F0502020204030204" pitchFamily="34" charset="0"/>
                <a:cs typeface="Calibri" panose="020F0502020204030204" pitchFamily="34" charset="0"/>
              </a:rPr>
              <a:t> -This is sent out on startup by each RIP enabled interface and requests all RIP enabled neighbors to send routing table. </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b="1" dirty="0">
                <a:effectLst/>
                <a:latin typeface="Times New Roman" panose="02020603050405020304" pitchFamily="18" charset="0"/>
                <a:ea typeface="Calibri" panose="020F0502020204030204" pitchFamily="34" charset="0"/>
                <a:cs typeface="Calibri" panose="020F0502020204030204" pitchFamily="34" charset="0"/>
              </a:rPr>
              <a:t>Response message</a:t>
            </a:r>
            <a:r>
              <a:rPr lang="en-US" dirty="0">
                <a:effectLst/>
                <a:latin typeface="Times New Roman" panose="02020603050405020304" pitchFamily="18" charset="0"/>
                <a:ea typeface="Calibri" panose="020F0502020204030204" pitchFamily="34" charset="0"/>
                <a:cs typeface="Calibri" panose="020F0502020204030204" pitchFamily="34" charset="0"/>
              </a:rPr>
              <a:t> -Message sent to requesting router containing routing table</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RIP is a classful routing protocol; does not send subnet masks in routing updates. RIP’s default administrative distance is 120.</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1427833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D48D-BA99-1174-5BA1-AD8E30437CBB}"/>
              </a:ext>
            </a:extLst>
          </p:cNvPr>
          <p:cNvSpPr>
            <a:spLocks noGrp="1"/>
          </p:cNvSpPr>
          <p:nvPr>
            <p:ph type="title"/>
          </p:nvPr>
        </p:nvSpPr>
        <p:spPr>
          <a:xfrm>
            <a:off x="838200" y="365125"/>
            <a:ext cx="10515600" cy="600075"/>
          </a:xfrm>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Basic RIPv1 Configuration</a:t>
            </a:r>
            <a:endParaRPr lang="en-RW" sz="3600" dirty="0"/>
          </a:p>
        </p:txBody>
      </p:sp>
      <p:pic>
        <p:nvPicPr>
          <p:cNvPr id="6146" name="Picture 2">
            <a:extLst>
              <a:ext uri="{FF2B5EF4-FFF2-40B4-BE49-F238E27FC236}">
                <a16:creationId xmlns:a16="http://schemas.microsoft.com/office/drawing/2014/main" id="{71E74EA9-B529-9B20-9001-1435E663D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045" y="2502700"/>
            <a:ext cx="7258885" cy="3646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A412EDF0-25C6-6532-1A30-4AC8EE72A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70" y="1320800"/>
            <a:ext cx="6536707" cy="2895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892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1AD6-066D-E91A-6D2A-B42F02EA2E58}"/>
              </a:ext>
            </a:extLst>
          </p:cNvPr>
          <p:cNvSpPr>
            <a:spLocks noGrp="1"/>
          </p:cNvSpPr>
          <p:nvPr>
            <p:ph type="title"/>
          </p:nvPr>
        </p:nvSpPr>
        <p:spPr/>
        <p:txBody>
          <a:bodyPr>
            <a:normAutofit/>
          </a:bodyPr>
          <a:lstStyle/>
          <a:p>
            <a:pPr algn="ctr"/>
            <a:r>
              <a:rPr lang="en-US" sz="2800" b="1" dirty="0">
                <a:effectLst/>
                <a:latin typeface="Calibri" panose="020F0502020204030204" pitchFamily="34" charset="0"/>
                <a:ea typeface="Calibri" panose="020F0502020204030204" pitchFamily="34" charset="0"/>
              </a:rPr>
              <a:t>ENHANCED INTERIOR GATEWAY ROUTING PROTOCOL (EIGRP)</a:t>
            </a:r>
            <a:endParaRPr lang="en-RW" sz="2800" b="1" dirty="0"/>
          </a:p>
        </p:txBody>
      </p:sp>
      <p:sp>
        <p:nvSpPr>
          <p:cNvPr id="3" name="Content Placeholder 2">
            <a:extLst>
              <a:ext uri="{FF2B5EF4-FFF2-40B4-BE49-F238E27FC236}">
                <a16:creationId xmlns:a16="http://schemas.microsoft.com/office/drawing/2014/main" id="{7445C8B1-64F3-323D-F528-9B00132EE4FD}"/>
              </a:ext>
            </a:extLst>
          </p:cNvPr>
          <p:cNvSpPr>
            <a:spLocks noGrp="1"/>
          </p:cNvSpPr>
          <p:nvPr>
            <p:ph idx="1"/>
          </p:nvPr>
        </p:nvSpPr>
        <p:spPr>
          <a:xfrm>
            <a:off x="838200" y="1500505"/>
            <a:ext cx="10515600" cy="4667250"/>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main purpose in Cisco's development of EIGRP was to create a classless version of IGRP.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EIGRP includes several features that are not commonly found in other distance vector routing protocols like RIP (RIPv1 and RIPv2) and IGRP. These features include:</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Reliable Transport Protocol (RTP), Bounded Updates, Diffusing Update Algorithm (DUAL), Establishing Adjacencies and Neighbor and Topology Tables:</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Metrics used by IGRP are bandwidth (used by default), Delay (used by default), Reliability and load.</a:t>
            </a:r>
            <a:endParaRPr lang="en-RW" sz="2400" dirty="0">
              <a:effectLst/>
              <a:latin typeface="Calibri" panose="020F0502020204030204" pitchFamily="34" charset="0"/>
              <a:ea typeface="Calibri" panose="020F0502020204030204" pitchFamily="34" charset="0"/>
            </a:endParaRPr>
          </a:p>
          <a:p>
            <a:endParaRPr lang="en-RW" sz="2400" dirty="0"/>
          </a:p>
        </p:txBody>
      </p:sp>
    </p:spTree>
    <p:extLst>
      <p:ext uri="{BB962C8B-B14F-4D97-AF65-F5344CB8AC3E}">
        <p14:creationId xmlns:p14="http://schemas.microsoft.com/office/powerpoint/2010/main" val="1300264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944D-12EA-0FD4-DB01-FB23C6BCD7EE}"/>
              </a:ext>
            </a:extLst>
          </p:cNvPr>
          <p:cNvSpPr>
            <a:spLocks noGrp="1"/>
          </p:cNvSpPr>
          <p:nvPr>
            <p:ph type="title"/>
          </p:nvPr>
        </p:nvSpPr>
        <p:spPr>
          <a:xfrm>
            <a:off x="838200" y="365125"/>
            <a:ext cx="10515600" cy="691515"/>
          </a:xfrm>
        </p:spPr>
        <p:txBody>
          <a:bodyPr>
            <a:normAutofit fontScale="90000"/>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EIGRP’s 5 Packet Types</a:t>
            </a:r>
            <a:endParaRPr lang="en-RW" dirty="0"/>
          </a:p>
        </p:txBody>
      </p:sp>
      <p:sp>
        <p:nvSpPr>
          <p:cNvPr id="3" name="Content Placeholder 2">
            <a:extLst>
              <a:ext uri="{FF2B5EF4-FFF2-40B4-BE49-F238E27FC236}">
                <a16:creationId xmlns:a16="http://schemas.microsoft.com/office/drawing/2014/main" id="{08B32DB4-5156-130F-CE14-3F1B5B35327B}"/>
              </a:ext>
            </a:extLst>
          </p:cNvPr>
          <p:cNvSpPr>
            <a:spLocks noGrp="1"/>
          </p:cNvSpPr>
          <p:nvPr>
            <p:ph idx="1"/>
          </p:nvPr>
        </p:nvSpPr>
        <p:spPr>
          <a:xfrm>
            <a:off x="685800" y="1056640"/>
            <a:ext cx="10515600" cy="5537200"/>
          </a:xfrm>
        </p:spPr>
        <p:txBody>
          <a:bodyPr>
            <a:noAutofit/>
          </a:bodyPr>
          <a:lstStyle/>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Hello packets </a:t>
            </a:r>
            <a:r>
              <a:rPr lang="en-US" dirty="0">
                <a:effectLst/>
                <a:latin typeface="Times New Roman" panose="02020603050405020304" pitchFamily="18" charset="0"/>
                <a:ea typeface="Calibri" panose="020F0502020204030204" pitchFamily="34" charset="0"/>
                <a:cs typeface="Calibri" panose="020F0502020204030204" pitchFamily="34" charset="0"/>
              </a:rPr>
              <a:t>are used to discover &amp; form adjacencies with neighbors</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dirty="0">
                <a:effectLst/>
                <a:latin typeface="Times New Roman" panose="02020603050405020304" pitchFamily="18" charset="0"/>
                <a:ea typeface="Calibri" panose="020F0502020204030204" pitchFamily="34" charset="0"/>
                <a:cs typeface="Calibri" panose="020F0502020204030204" pitchFamily="34" charset="0"/>
              </a:rPr>
              <a:t>Unreliable so no response required from recipient</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Update packets </a:t>
            </a:r>
            <a:r>
              <a:rPr lang="en-US" dirty="0">
                <a:effectLst/>
                <a:latin typeface="Times New Roman" panose="02020603050405020304" pitchFamily="18" charset="0"/>
                <a:ea typeface="Calibri" panose="020F0502020204030204" pitchFamily="34" charset="0"/>
                <a:cs typeface="Calibri" panose="020F0502020204030204" pitchFamily="34" charset="0"/>
              </a:rPr>
              <a:t>are used to propagate routing information</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Acknowledgement packets </a:t>
            </a:r>
            <a:r>
              <a:rPr lang="en-US" dirty="0">
                <a:effectLst/>
                <a:latin typeface="Times New Roman" panose="02020603050405020304" pitchFamily="18" charset="0"/>
                <a:ea typeface="Calibri" panose="020F0502020204030204" pitchFamily="34" charset="0"/>
                <a:cs typeface="Calibri" panose="020F0502020204030204" pitchFamily="34" charset="0"/>
              </a:rPr>
              <a:t>are used to acknowledge receipt of update, query &amp; reply packets</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Query &amp; Reply packets</a:t>
            </a:r>
            <a:r>
              <a:rPr lang="en-US" dirty="0">
                <a:effectLst/>
                <a:latin typeface="Times New Roman" panose="02020603050405020304" pitchFamily="18" charset="0"/>
                <a:ea typeface="Calibri" panose="020F0502020204030204" pitchFamily="34" charset="0"/>
                <a:cs typeface="Calibri" panose="020F0502020204030204" pitchFamily="34" charset="0"/>
              </a:rPr>
              <a:t> are used by DUAL for searching for networks. Query packets can use unicast and multicast and reply packet can use only unicast. </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268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FF5F-04B4-F4FA-DFA6-6AD51EF489A2}"/>
              </a:ext>
            </a:extLst>
          </p:cNvPr>
          <p:cNvSpPr>
            <a:spLocks noGrp="1"/>
          </p:cNvSpPr>
          <p:nvPr>
            <p:ph type="title"/>
          </p:nvPr>
        </p:nvSpPr>
        <p:spPr>
          <a:xfrm>
            <a:off x="838200" y="365125"/>
            <a:ext cx="10515600" cy="1067435"/>
          </a:xfrm>
        </p:spPr>
        <p:txBody>
          <a:bodyPr/>
          <a:lstStyle/>
          <a:p>
            <a:pPr algn="ctr"/>
            <a:r>
              <a:rPr lang="en-US" sz="4400" b="1" i="0" dirty="0">
                <a:effectLst/>
                <a:latin typeface="Times New Roman" panose="02020603050405020304" pitchFamily="18" charset="0"/>
                <a:cs typeface="Calibri" panose="020F0502020204030204" pitchFamily="34" charset="0"/>
              </a:rPr>
              <a:t>Diffusing Update Algorithm (DUAL)</a:t>
            </a:r>
            <a:endParaRPr lang="en-RW" dirty="0"/>
          </a:p>
        </p:txBody>
      </p:sp>
      <p:sp>
        <p:nvSpPr>
          <p:cNvPr id="3" name="Content Placeholder 2">
            <a:extLst>
              <a:ext uri="{FF2B5EF4-FFF2-40B4-BE49-F238E27FC236}">
                <a16:creationId xmlns:a16="http://schemas.microsoft.com/office/drawing/2014/main" id="{C2C388AB-EA26-83E6-E303-2392DA9B2A6C}"/>
              </a:ext>
            </a:extLst>
          </p:cNvPr>
          <p:cNvSpPr>
            <a:spLocks noGrp="1"/>
          </p:cNvSpPr>
          <p:nvPr>
            <p:ph idx="1"/>
          </p:nvPr>
        </p:nvSpPr>
        <p:spPr>
          <a:xfrm>
            <a:off x="838200" y="1432559"/>
            <a:ext cx="10515600" cy="5060315"/>
          </a:xfrm>
        </p:spPr>
        <p:txBody>
          <a:bodyPr>
            <a:no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Diffusing Update Algorithm (DUAL) is the convergence algorithm used by EIGRP instead of the Bellman-Ford or Ford Fulkerson algorithms used by other distance vector routing protocols, like RIP.</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The primary way that EIGRP prevents routing loops is with the DUAL algorithm. This allows all routers involved in a topology change to synchronize at the same time. </a:t>
            </a: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Routers that are not affected by the topology changes are not involved in the </a:t>
            </a:r>
            <a:r>
              <a:rPr lang="en-US" dirty="0" err="1">
                <a:effectLst/>
                <a:latin typeface="Times New Roman" panose="02020603050405020304" pitchFamily="18" charset="0"/>
                <a:ea typeface="Calibri" panose="020F0502020204030204" pitchFamily="34" charset="0"/>
                <a:cs typeface="Calibri" panose="020F0502020204030204" pitchFamily="34" charset="0"/>
              </a:rPr>
              <a:t>recomputation</a:t>
            </a:r>
            <a:r>
              <a:rPr lang="en-US" dirty="0">
                <a:effectLst/>
                <a:latin typeface="Times New Roman" panose="02020603050405020304" pitchFamily="18" charset="0"/>
                <a:ea typeface="Calibri" panose="020F0502020204030204" pitchFamily="34" charset="0"/>
                <a:cs typeface="Calibri" panose="020F0502020204030204" pitchFamily="34" charset="0"/>
              </a:rPr>
              <a:t>. This method provides EIGRP with faster convergence times than other distance vector routing protocols.</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2973296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9418-8F12-D0D6-1E9E-7FE34C1ECBF5}"/>
              </a:ext>
            </a:extLst>
          </p:cNvPr>
          <p:cNvSpPr>
            <a:spLocks noGrp="1"/>
          </p:cNvSpPr>
          <p:nvPr>
            <p:ph type="title"/>
          </p:nvPr>
        </p:nvSpPr>
        <p:spPr>
          <a:xfrm>
            <a:off x="838200" y="365125"/>
            <a:ext cx="9870440" cy="600075"/>
          </a:xfrm>
        </p:spPr>
        <p:txBody>
          <a:bodyPr>
            <a:normAutofit fontScale="90000"/>
          </a:bodyPr>
          <a:lstStyle/>
          <a:p>
            <a:pPr algn="ctr"/>
            <a:r>
              <a:rPr lang="en-US" sz="4400" b="1" dirty="0">
                <a:effectLst/>
                <a:latin typeface="Times New Roman" panose="02020603050405020304" pitchFamily="18" charset="0"/>
                <a:ea typeface="Calibri" panose="020F0502020204030204" pitchFamily="34" charset="0"/>
                <a:cs typeface="Calibri" panose="020F0502020204030204" pitchFamily="34" charset="0"/>
              </a:rPr>
              <a:t>Authentication</a:t>
            </a:r>
            <a:endParaRPr lang="en-RW" dirty="0"/>
          </a:p>
        </p:txBody>
      </p:sp>
      <p:sp>
        <p:nvSpPr>
          <p:cNvPr id="3" name="Content Placeholder 2">
            <a:extLst>
              <a:ext uri="{FF2B5EF4-FFF2-40B4-BE49-F238E27FC236}">
                <a16:creationId xmlns:a16="http://schemas.microsoft.com/office/drawing/2014/main" id="{1A374A43-1D8F-FB22-DA23-11A1F87C7297}"/>
              </a:ext>
            </a:extLst>
          </p:cNvPr>
          <p:cNvSpPr>
            <a:spLocks noGrp="1"/>
          </p:cNvSpPr>
          <p:nvPr>
            <p:ph idx="1"/>
          </p:nvPr>
        </p:nvSpPr>
        <p:spPr>
          <a:xfrm>
            <a:off x="431165" y="1102995"/>
            <a:ext cx="10515600" cy="3691255"/>
          </a:xfrm>
        </p:spPr>
        <p:txBody>
          <a:bodyPr>
            <a:no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Like other routing protocols, EIGRP can be configured for authentication. RIPv2, EIGRP, OSPF, IS-IS, and BGP can all be configured to encrypt and authenticate their routing information.</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It is good practice to authenticate transmitted routing information. This practice ensures that routers will only accept routing information from other routers that have been configured with the same password or authentication information.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EIGRP can encrypt routing information and authenticate routing information.</a:t>
            </a:r>
            <a:endParaRPr lang="en-RW" sz="2400" dirty="0">
              <a:effectLst/>
              <a:latin typeface="Calibri" panose="020F0502020204030204" pitchFamily="34" charset="0"/>
              <a:ea typeface="Calibri" panose="020F0502020204030204" pitchFamily="34" charset="0"/>
            </a:endParaRPr>
          </a:p>
          <a:p>
            <a:endParaRPr lang="en-RW" sz="2400" dirty="0"/>
          </a:p>
        </p:txBody>
      </p:sp>
      <p:pic>
        <p:nvPicPr>
          <p:cNvPr id="7170" name="Picture 2">
            <a:extLst>
              <a:ext uri="{FF2B5EF4-FFF2-40B4-BE49-F238E27FC236}">
                <a16:creationId xmlns:a16="http://schemas.microsoft.com/office/drawing/2014/main" id="{2B9BF357-F425-5B68-1DC9-630992E64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835" y="4794250"/>
            <a:ext cx="2482850" cy="169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455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CCF53-492E-656D-ACF4-555FBE3AAF98}"/>
              </a:ext>
            </a:extLst>
          </p:cNvPr>
          <p:cNvSpPr>
            <a:spLocks noGrp="1"/>
          </p:cNvSpPr>
          <p:nvPr>
            <p:ph idx="1"/>
          </p:nvPr>
        </p:nvSpPr>
        <p:spPr>
          <a:xfrm>
            <a:off x="838200" y="5262881"/>
            <a:ext cx="10515600" cy="1351280"/>
          </a:xfrm>
        </p:spPr>
        <p:txBody>
          <a:bodyPr>
            <a:no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Entities needing AS numbers are ISP, Internet Backbone providers and institutions connecting to other institutions using AS numbers.</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All routers in the EIGRP routing domain must use the same process ID number (autonomous-system number).</a:t>
            </a:r>
            <a:endParaRPr lang="en-RW" sz="1800" dirty="0">
              <a:effectLst/>
              <a:latin typeface="Calibri" panose="020F0502020204030204" pitchFamily="34" charset="0"/>
              <a:ea typeface="Calibri" panose="020F0502020204030204" pitchFamily="34" charset="0"/>
            </a:endParaRPr>
          </a:p>
          <a:p>
            <a:endParaRPr lang="en-RW" sz="1800" dirty="0"/>
          </a:p>
        </p:txBody>
      </p:sp>
      <p:pic>
        <p:nvPicPr>
          <p:cNvPr id="8194" name="Picture 2">
            <a:extLst>
              <a:ext uri="{FF2B5EF4-FFF2-40B4-BE49-F238E27FC236}">
                <a16:creationId xmlns:a16="http://schemas.microsoft.com/office/drawing/2014/main" id="{FD66D286-D6E5-757A-3475-23F5FF81E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16" y="1"/>
            <a:ext cx="7697934" cy="513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651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C98A-FD19-F4F1-5C3F-C5AC584C401A}"/>
              </a:ext>
            </a:extLst>
          </p:cNvPr>
          <p:cNvSpPr>
            <a:spLocks noGrp="1"/>
          </p:cNvSpPr>
          <p:nvPr>
            <p:ph type="title"/>
          </p:nvPr>
        </p:nvSpPr>
        <p:spPr/>
        <p:txBody>
          <a:bodyPr/>
          <a:lstStyle/>
          <a:p>
            <a:r>
              <a:rPr lang="en-GB" b="1" dirty="0"/>
              <a:t>How router boots up</a:t>
            </a:r>
            <a:endParaRPr lang="en-RW" b="1" dirty="0"/>
          </a:p>
        </p:txBody>
      </p:sp>
      <p:sp>
        <p:nvSpPr>
          <p:cNvPr id="3" name="Content Placeholder 2">
            <a:extLst>
              <a:ext uri="{FF2B5EF4-FFF2-40B4-BE49-F238E27FC236}">
                <a16:creationId xmlns:a16="http://schemas.microsoft.com/office/drawing/2014/main" id="{304AB381-F117-F9E0-B832-2BC513A96D3C}"/>
              </a:ext>
            </a:extLst>
          </p:cNvPr>
          <p:cNvSpPr>
            <a:spLocks noGrp="1"/>
          </p:cNvSpPr>
          <p:nvPr>
            <p:ph idx="1"/>
          </p:nvPr>
        </p:nvSpPr>
        <p:spPr>
          <a:xfrm>
            <a:off x="838199" y="1825625"/>
            <a:ext cx="4399651" cy="4667250"/>
          </a:xfrm>
        </p:spPr>
        <p:txBody>
          <a:bodyPr>
            <a:noAutofit/>
          </a:bodyPr>
          <a:lstStyle/>
          <a:p>
            <a:r>
              <a:rPr lang="en-US" sz="2400" dirty="0">
                <a:effectLst/>
                <a:latin typeface="Times New Roman" panose="02020603050405020304" pitchFamily="18" charset="0"/>
                <a:ea typeface="Calibri" panose="020F0502020204030204" pitchFamily="34" charset="0"/>
                <a:cs typeface="Calibri" panose="020F0502020204030204" pitchFamily="34" charset="0"/>
              </a:rPr>
              <a:t>The </a:t>
            </a:r>
            <a:r>
              <a:rPr lang="en-US" sz="2400" b="1" dirty="0">
                <a:effectLst/>
                <a:latin typeface="Times New Roman" panose="02020603050405020304" pitchFamily="18" charset="0"/>
                <a:ea typeface="Calibri" panose="020F0502020204030204" pitchFamily="34" charset="0"/>
                <a:cs typeface="Calibri" panose="020F0502020204030204" pitchFamily="34" charset="0"/>
              </a:rPr>
              <a:t>show version</a:t>
            </a:r>
            <a:r>
              <a:rPr lang="en-US" sz="2400" dirty="0">
                <a:effectLst/>
                <a:latin typeface="Times New Roman" panose="02020603050405020304" pitchFamily="18" charset="0"/>
                <a:ea typeface="Calibri" panose="020F0502020204030204" pitchFamily="34" charset="0"/>
                <a:cs typeface="Calibri" panose="020F0502020204030204" pitchFamily="34" charset="0"/>
              </a:rPr>
              <a:t> command is used to view information about the router during the boot up process.  </a:t>
            </a:r>
          </a:p>
          <a:p>
            <a:r>
              <a:rPr lang="en-US" sz="2400" dirty="0">
                <a:effectLst/>
                <a:latin typeface="Times New Roman" panose="02020603050405020304" pitchFamily="18" charset="0"/>
                <a:ea typeface="Calibri" panose="020F0502020204030204" pitchFamily="34" charset="0"/>
                <a:cs typeface="Calibri" panose="020F0502020204030204" pitchFamily="34" charset="0"/>
              </a:rPr>
              <a:t>That information includes: Platform model number, Image name &amp; IOS version, Bootstrap version stored in ROM, Image file name &amp; where it was loaded from, Number &amp; type of interfaces, Amount of NVRAM, Amount of flash and Configuration register</a:t>
            </a:r>
            <a:endParaRPr lang="en-RW" sz="2400" dirty="0"/>
          </a:p>
        </p:txBody>
      </p:sp>
      <p:pic>
        <p:nvPicPr>
          <p:cNvPr id="4" name="Picture 3">
            <a:extLst>
              <a:ext uri="{FF2B5EF4-FFF2-40B4-BE49-F238E27FC236}">
                <a16:creationId xmlns:a16="http://schemas.microsoft.com/office/drawing/2014/main" id="{4D9C39A0-FBB4-BABA-C7C1-4A7E8580D5EF}"/>
              </a:ext>
            </a:extLst>
          </p:cNvPr>
          <p:cNvPicPr>
            <a:picLocks noChangeAspect="1"/>
          </p:cNvPicPr>
          <p:nvPr/>
        </p:nvPicPr>
        <p:blipFill>
          <a:blip r:embed="rId2"/>
          <a:stretch>
            <a:fillRect/>
          </a:stretch>
        </p:blipFill>
        <p:spPr>
          <a:xfrm>
            <a:off x="5237851" y="1825624"/>
            <a:ext cx="6178215" cy="3762375"/>
          </a:xfrm>
          <a:prstGeom prst="rect">
            <a:avLst/>
          </a:prstGeom>
        </p:spPr>
      </p:pic>
    </p:spTree>
    <p:extLst>
      <p:ext uri="{BB962C8B-B14F-4D97-AF65-F5344CB8AC3E}">
        <p14:creationId xmlns:p14="http://schemas.microsoft.com/office/powerpoint/2010/main" val="3018872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27BD-C20B-309A-9F48-6E14E23E63AD}"/>
              </a:ext>
            </a:extLst>
          </p:cNvPr>
          <p:cNvSpPr>
            <a:spLocks noGrp="1"/>
          </p:cNvSpPr>
          <p:nvPr>
            <p:ph type="title"/>
          </p:nvPr>
        </p:nvSpPr>
        <p:spPr/>
        <p:txBody>
          <a:bodyPr>
            <a:normAutofit/>
          </a:bodyPr>
          <a:lstStyle/>
          <a:p>
            <a:pPr algn="ctr"/>
            <a:r>
              <a:rPr lang="en-US" sz="4000" b="1" i="1" dirty="0">
                <a:effectLst/>
                <a:latin typeface="Times New Roman" panose="02020603050405020304" pitchFamily="18" charset="0"/>
                <a:ea typeface="Calibri" panose="020F0502020204030204" pitchFamily="34" charset="0"/>
                <a:cs typeface="Calibri" panose="020F0502020204030204" pitchFamily="34" charset="0"/>
              </a:rPr>
              <a:t>EIGRP Metric Calculation</a:t>
            </a:r>
            <a:endParaRPr lang="en-RW" sz="4000" b="1" dirty="0"/>
          </a:p>
        </p:txBody>
      </p:sp>
      <p:sp>
        <p:nvSpPr>
          <p:cNvPr id="3" name="Content Placeholder 2">
            <a:extLst>
              <a:ext uri="{FF2B5EF4-FFF2-40B4-BE49-F238E27FC236}">
                <a16:creationId xmlns:a16="http://schemas.microsoft.com/office/drawing/2014/main" id="{1C40D897-E54F-9853-B6BB-295ADBC22113}"/>
              </a:ext>
            </a:extLst>
          </p:cNvPr>
          <p:cNvSpPr>
            <a:spLocks noGrp="1"/>
          </p:cNvSpPr>
          <p:nvPr>
            <p:ph idx="1"/>
          </p:nvPr>
        </p:nvSpPr>
        <p:spPr>
          <a:xfrm>
            <a:off x="365760" y="1825625"/>
            <a:ext cx="10988040" cy="1325563"/>
          </a:xfrm>
        </p:spPr>
        <p:txBody>
          <a:bodyPr>
            <a:normAutofit fontScale="92500"/>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EIGRP uses the following values in its composite metric: Bandwidth, delay, reliability, and load</a:t>
            </a:r>
            <a:endParaRPr lang="en-RW" sz="18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The composite metric used by EIGRP formula has values K1 </a:t>
            </a:r>
            <a:r>
              <a:rPr lang="en-US" sz="1800" dirty="0">
                <a:effectLst/>
                <a:latin typeface="Wingdings" panose="05000000000000000000" pitchFamily="2" charset="2"/>
                <a:ea typeface="Calibri" panose="020F0502020204030204" pitchFamily="34" charset="0"/>
              </a:rPr>
              <a:t>à</a:t>
            </a:r>
            <a:r>
              <a:rPr lang="en-US" sz="1800" dirty="0">
                <a:effectLst/>
                <a:latin typeface="Times New Roman" panose="02020603050405020304" pitchFamily="18" charset="0"/>
                <a:ea typeface="Calibri" panose="020F0502020204030204" pitchFamily="34" charset="0"/>
                <a:cs typeface="Calibri" panose="020F0502020204030204" pitchFamily="34" charset="0"/>
              </a:rPr>
              <a:t>K5, where K1 &amp; K3=1     	and all other K values = 0</a:t>
            </a:r>
            <a:endParaRPr lang="en-RW" sz="1800" dirty="0">
              <a:effectLst/>
              <a:latin typeface="Calibri" panose="020F0502020204030204" pitchFamily="34" charset="0"/>
              <a:ea typeface="Calibri" panose="020F0502020204030204" pitchFamily="34" charset="0"/>
            </a:endParaRPr>
          </a:p>
          <a:p>
            <a:endParaRPr lang="en-RW" dirty="0"/>
          </a:p>
        </p:txBody>
      </p:sp>
      <p:pic>
        <p:nvPicPr>
          <p:cNvPr id="9218" name="Picture 2">
            <a:extLst>
              <a:ext uri="{FF2B5EF4-FFF2-40B4-BE49-F238E27FC236}">
                <a16:creationId xmlns:a16="http://schemas.microsoft.com/office/drawing/2014/main" id="{0A9F20D1-5BB1-432A-C825-95B32D33A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733" y="3022283"/>
            <a:ext cx="5555918" cy="3561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F75B7D-ABB0-4D1D-E75B-DFEBB8FC6747}"/>
              </a:ext>
            </a:extLst>
          </p:cNvPr>
          <p:cNvSpPr txBox="1"/>
          <p:nvPr/>
        </p:nvSpPr>
        <p:spPr>
          <a:xfrm>
            <a:off x="8360410" y="5036205"/>
            <a:ext cx="3587750" cy="1547475"/>
          </a:xfrm>
          <a:prstGeom prst="rect">
            <a:avLst/>
          </a:prstGeom>
          <a:noFill/>
        </p:spPr>
        <p:txBody>
          <a:bodyPr wrap="square">
            <a:spAutoFit/>
          </a:bodyPr>
          <a:lstStyle/>
          <a:p>
            <a:pPr algn="just">
              <a:lnSpc>
                <a:spcPct val="115000"/>
              </a:lnSpc>
              <a:spcAft>
                <a:spcPts val="1000"/>
              </a:spcAft>
            </a:pPr>
            <a:r>
              <a:rPr lang="en-US" sz="2800" dirty="0">
                <a:effectLst/>
                <a:latin typeface="Times New Roman" panose="02020603050405020304" pitchFamily="18" charset="0"/>
                <a:ea typeface="Calibri" panose="020F0502020204030204" pitchFamily="34" charset="0"/>
                <a:cs typeface="Calibri" panose="020F0502020204030204" pitchFamily="34" charset="0"/>
              </a:rPr>
              <a:t>Use the </a:t>
            </a:r>
            <a:r>
              <a:rPr lang="en-US" sz="2800" b="1" dirty="0" err="1">
                <a:effectLst/>
                <a:latin typeface="Times New Roman" panose="02020603050405020304" pitchFamily="18" charset="0"/>
                <a:ea typeface="Calibri" panose="020F0502020204030204" pitchFamily="34" charset="0"/>
                <a:cs typeface="Calibri" panose="020F0502020204030204" pitchFamily="34" charset="0"/>
              </a:rPr>
              <a:t>sh</a:t>
            </a:r>
            <a:r>
              <a:rPr lang="en-US" sz="2800" b="1" dirty="0">
                <a:effectLst/>
                <a:latin typeface="Times New Roman" panose="02020603050405020304" pitchFamily="18" charset="0"/>
                <a:ea typeface="Calibri" panose="020F0502020204030204" pitchFamily="34" charset="0"/>
                <a:cs typeface="Calibri" panose="020F0502020204030204" pitchFamily="34" charset="0"/>
              </a:rPr>
              <a:t> </a:t>
            </a:r>
            <a:r>
              <a:rPr lang="en-US" sz="2800" b="1" dirty="0" err="1">
                <a:effectLst/>
                <a:latin typeface="Times New Roman" panose="02020603050405020304" pitchFamily="18" charset="0"/>
                <a:ea typeface="Calibri" panose="020F0502020204030204" pitchFamily="34" charset="0"/>
                <a:cs typeface="Calibri" panose="020F0502020204030204" pitchFamily="34" charset="0"/>
              </a:rPr>
              <a:t>ip</a:t>
            </a:r>
            <a:r>
              <a:rPr lang="en-US" sz="2800" b="1" dirty="0">
                <a:effectLst/>
                <a:latin typeface="Times New Roman" panose="02020603050405020304" pitchFamily="18" charset="0"/>
                <a:ea typeface="Calibri" panose="020F0502020204030204" pitchFamily="34" charset="0"/>
                <a:cs typeface="Calibri" panose="020F0502020204030204" pitchFamily="34" charset="0"/>
              </a:rPr>
              <a:t> protocols</a:t>
            </a:r>
            <a:r>
              <a:rPr lang="en-US" sz="2800" dirty="0">
                <a:effectLst/>
                <a:latin typeface="Times New Roman" panose="02020603050405020304" pitchFamily="18" charset="0"/>
                <a:ea typeface="Calibri" panose="020F0502020204030204" pitchFamily="34" charset="0"/>
                <a:cs typeface="Calibri" panose="020F0502020204030204" pitchFamily="34" charset="0"/>
              </a:rPr>
              <a:t> command to verify the K values</a:t>
            </a:r>
            <a:endParaRPr lang="en-RW"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6514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3EA2-C004-EB21-6148-4D548D3CCF0D}"/>
              </a:ext>
            </a:extLst>
          </p:cNvPr>
          <p:cNvSpPr>
            <a:spLocks noGrp="1"/>
          </p:cNvSpPr>
          <p:nvPr>
            <p:ph type="title"/>
          </p:nvPr>
        </p:nvSpPr>
        <p:spPr>
          <a:xfrm>
            <a:off x="838200" y="365125"/>
            <a:ext cx="10515600" cy="752475"/>
          </a:xfrm>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EIGRP Metrics</a:t>
            </a:r>
            <a:endParaRPr lang="en-RW" sz="3600" dirty="0"/>
          </a:p>
        </p:txBody>
      </p:sp>
      <p:sp>
        <p:nvSpPr>
          <p:cNvPr id="3" name="Content Placeholder 2">
            <a:extLst>
              <a:ext uri="{FF2B5EF4-FFF2-40B4-BE49-F238E27FC236}">
                <a16:creationId xmlns:a16="http://schemas.microsoft.com/office/drawing/2014/main" id="{1B7C777E-ED1E-5EA9-D4D2-4CF43B516C40}"/>
              </a:ext>
            </a:extLst>
          </p:cNvPr>
          <p:cNvSpPr>
            <a:spLocks noGrp="1"/>
          </p:cNvSpPr>
          <p:nvPr>
            <p:ph idx="1"/>
          </p:nvPr>
        </p:nvSpPr>
        <p:spPr>
          <a:xfrm>
            <a:off x="736600" y="1253330"/>
            <a:ext cx="10515600" cy="4883309"/>
          </a:xfrm>
        </p:spPr>
        <p:txBody>
          <a:bodyPr>
            <a:noAutofit/>
          </a:bodyPr>
          <a:lstStyle/>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Bandwidth</a:t>
            </a:r>
            <a:r>
              <a:rPr lang="en-US" sz="2000" dirty="0">
                <a:effectLst/>
                <a:latin typeface="Times New Roman" panose="02020603050405020304" pitchFamily="18" charset="0"/>
                <a:ea typeface="Calibri" panose="020F0502020204030204" pitchFamily="34" charset="0"/>
                <a:cs typeface="Calibri" panose="020F0502020204030204" pitchFamily="34" charset="0"/>
              </a:rPr>
              <a:t> – EIGRP uses a static bandwidth to calculate metric, Most serial interfaces use a default bandwidth value of 1.544Mbos (T1). Use the </a:t>
            </a:r>
            <a:r>
              <a:rPr lang="en-US" sz="2000" b="1" dirty="0">
                <a:effectLst/>
                <a:latin typeface="Times New Roman" panose="02020603050405020304" pitchFamily="18" charset="0"/>
                <a:ea typeface="Calibri" panose="020F0502020204030204" pitchFamily="34" charset="0"/>
                <a:cs typeface="Calibri" panose="020F0502020204030204" pitchFamily="34" charset="0"/>
              </a:rPr>
              <a:t>show interfaces</a:t>
            </a:r>
            <a:r>
              <a:rPr lang="en-US" sz="2000" dirty="0">
                <a:effectLst/>
                <a:latin typeface="Times New Roman" panose="02020603050405020304" pitchFamily="18" charset="0"/>
                <a:ea typeface="Calibri" panose="020F0502020204030204" pitchFamily="34" charset="0"/>
                <a:cs typeface="Calibri" panose="020F0502020204030204" pitchFamily="34" charset="0"/>
              </a:rPr>
              <a:t> command to view metrics.</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Delay</a:t>
            </a:r>
            <a:r>
              <a:rPr lang="en-US" sz="2000" dirty="0">
                <a:effectLst/>
                <a:latin typeface="Times New Roman" panose="02020603050405020304" pitchFamily="18" charset="0"/>
                <a:ea typeface="Calibri" panose="020F0502020204030204" pitchFamily="34" charset="0"/>
                <a:cs typeface="Calibri" panose="020F0502020204030204" pitchFamily="34" charset="0"/>
              </a:rPr>
              <a:t> is the defined as the measure of time it takes for a packet to traverse a route, it is a static value based on link type to which interface is connected.</a:t>
            </a:r>
          </a:p>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Reliability</a:t>
            </a:r>
            <a:r>
              <a:rPr lang="en-US" sz="2000" dirty="0">
                <a:effectLst/>
                <a:latin typeface="Times New Roman" panose="02020603050405020304" pitchFamily="18" charset="0"/>
                <a:ea typeface="Calibri" panose="020F0502020204030204" pitchFamily="34" charset="0"/>
                <a:cs typeface="Calibri" panose="020F0502020204030204" pitchFamily="34" charset="0"/>
              </a:rPr>
              <a:t> (not a default EIGRP metric): A measure of the likelihood that a link will fail. Measure dynamically &amp; expressed as a fraction of 255 the higher the fraction the better the reliability.</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Load</a:t>
            </a:r>
            <a:r>
              <a:rPr lang="en-US" sz="2000" dirty="0">
                <a:effectLst/>
                <a:latin typeface="Times New Roman" panose="02020603050405020304" pitchFamily="18" charset="0"/>
                <a:ea typeface="Calibri" panose="020F0502020204030204" pitchFamily="34" charset="0"/>
                <a:cs typeface="Calibri" panose="020F0502020204030204" pitchFamily="34" charset="0"/>
              </a:rPr>
              <a:t> (not a default EIGRP metric). </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A number that reflects how much traffic is using a link. Number is determined dynamically and is expressed as a fraction of 255; the lower the fraction the less the load on the link.</a:t>
            </a:r>
            <a:endParaRPr lang="en-RW" sz="2000" dirty="0">
              <a:effectLst/>
              <a:latin typeface="Calibri" panose="020F0502020204030204" pitchFamily="34" charset="0"/>
              <a:ea typeface="Calibri" panose="020F0502020204030204" pitchFamily="34" charset="0"/>
            </a:endParaRPr>
          </a:p>
          <a:p>
            <a:pPr marL="0" indent="0" algn="just">
              <a:lnSpc>
                <a:spcPct val="115000"/>
              </a:lnSpc>
              <a:spcAft>
                <a:spcPts val="1000"/>
              </a:spcAft>
              <a:buNone/>
            </a:pPr>
            <a:endParaRPr lang="en-RW" sz="2000" dirty="0">
              <a:effectLst/>
              <a:latin typeface="Calibri" panose="020F0502020204030204" pitchFamily="34" charset="0"/>
              <a:ea typeface="Calibri" panose="020F0502020204030204" pitchFamily="34" charset="0"/>
            </a:endParaRPr>
          </a:p>
          <a:p>
            <a:endParaRPr lang="en-RW" sz="2000" dirty="0"/>
          </a:p>
        </p:txBody>
      </p:sp>
    </p:spTree>
    <p:extLst>
      <p:ext uri="{BB962C8B-B14F-4D97-AF65-F5344CB8AC3E}">
        <p14:creationId xmlns:p14="http://schemas.microsoft.com/office/powerpoint/2010/main" val="1442505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217173C-A065-C732-7F93-EB3DF2B4B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163" y="348614"/>
            <a:ext cx="7625397" cy="61523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536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8059638-B165-BF36-BA3A-649F288FE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630" y="1081723"/>
            <a:ext cx="6231890" cy="416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0260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576CE10-1998-68DF-6B02-0C7715D74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194" y="602614"/>
            <a:ext cx="7705726" cy="58049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093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E8C9-03F1-4E49-D7D9-072DA20C34B1}"/>
              </a:ext>
            </a:extLst>
          </p:cNvPr>
          <p:cNvSpPr>
            <a:spLocks noGrp="1"/>
          </p:cNvSpPr>
          <p:nvPr>
            <p:ph type="title"/>
          </p:nvPr>
        </p:nvSpPr>
        <p:spPr>
          <a:xfrm>
            <a:off x="838200" y="365125"/>
            <a:ext cx="10515600" cy="732155"/>
          </a:xfrm>
        </p:spPr>
        <p:txBody>
          <a:bodyPr>
            <a:normAutofit/>
          </a:bodyPr>
          <a:lstStyle/>
          <a:p>
            <a:pPr algn="ctr"/>
            <a:r>
              <a:rPr lang="en-US" sz="3600" b="1" i="1" dirty="0">
                <a:effectLst/>
                <a:latin typeface="Times New Roman" panose="02020603050405020304" pitchFamily="18" charset="0"/>
                <a:ea typeface="Calibri" panose="020F0502020204030204" pitchFamily="34" charset="0"/>
                <a:cs typeface="Calibri" panose="020F0502020204030204" pitchFamily="34" charset="0"/>
              </a:rPr>
              <a:t>DUAL Concepts</a:t>
            </a:r>
            <a:endParaRPr lang="en-RW" sz="3600" b="1" dirty="0"/>
          </a:p>
        </p:txBody>
      </p:sp>
      <p:sp>
        <p:nvSpPr>
          <p:cNvPr id="3" name="Content Placeholder 2">
            <a:extLst>
              <a:ext uri="{FF2B5EF4-FFF2-40B4-BE49-F238E27FC236}">
                <a16:creationId xmlns:a16="http://schemas.microsoft.com/office/drawing/2014/main" id="{28CF5F87-159E-F891-4EA9-0AD67C6335CD}"/>
              </a:ext>
            </a:extLst>
          </p:cNvPr>
          <p:cNvSpPr>
            <a:spLocks noGrp="1"/>
          </p:cNvSpPr>
          <p:nvPr>
            <p:ph idx="1"/>
          </p:nvPr>
        </p:nvSpPr>
        <p:spPr>
          <a:xfrm>
            <a:off x="838200" y="1280160"/>
            <a:ext cx="10515600" cy="4896803"/>
          </a:xfrm>
        </p:spPr>
        <p:txBody>
          <a:bodyPr>
            <a:normAutofit/>
          </a:bodyPr>
          <a:lstStyle/>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The </a:t>
            </a:r>
            <a:r>
              <a:rPr lang="en-US" sz="2000" b="1" dirty="0">
                <a:effectLst/>
                <a:latin typeface="Times New Roman" panose="02020603050405020304" pitchFamily="18" charset="0"/>
                <a:ea typeface="Calibri" panose="020F0502020204030204" pitchFamily="34" charset="0"/>
                <a:cs typeface="Calibri" panose="020F0502020204030204" pitchFamily="34" charset="0"/>
              </a:rPr>
              <a:t>D</a:t>
            </a:r>
            <a:r>
              <a:rPr lang="en-US" sz="2000" dirty="0">
                <a:effectLst/>
                <a:latin typeface="Times New Roman" panose="02020603050405020304" pitchFamily="18" charset="0"/>
                <a:ea typeface="Calibri" panose="020F0502020204030204" pitchFamily="34" charset="0"/>
                <a:cs typeface="Calibri" panose="020F0502020204030204" pitchFamily="34" charset="0"/>
              </a:rPr>
              <a:t>iffusing </a:t>
            </a:r>
            <a:r>
              <a:rPr lang="en-US" sz="2000" b="1" dirty="0">
                <a:effectLst/>
                <a:latin typeface="Times New Roman" panose="02020603050405020304" pitchFamily="18" charset="0"/>
                <a:ea typeface="Calibri" panose="020F0502020204030204" pitchFamily="34" charset="0"/>
                <a:cs typeface="Calibri" panose="020F0502020204030204" pitchFamily="34" charset="0"/>
              </a:rPr>
              <a:t>U</a:t>
            </a:r>
            <a:r>
              <a:rPr lang="en-US" sz="2000" dirty="0">
                <a:effectLst/>
                <a:latin typeface="Times New Roman" panose="02020603050405020304" pitchFamily="18" charset="0"/>
                <a:ea typeface="Calibri" panose="020F0502020204030204" pitchFamily="34" charset="0"/>
                <a:cs typeface="Calibri" panose="020F0502020204030204" pitchFamily="34" charset="0"/>
              </a:rPr>
              <a:t>pdate </a:t>
            </a:r>
            <a:r>
              <a:rPr lang="en-US" sz="2000" b="1" dirty="0">
                <a:effectLst/>
                <a:latin typeface="Times New Roman" panose="02020603050405020304" pitchFamily="18" charset="0"/>
                <a:ea typeface="Calibri" panose="020F0502020204030204" pitchFamily="34" charset="0"/>
                <a:cs typeface="Calibri" panose="020F0502020204030204" pitchFamily="34" charset="0"/>
              </a:rPr>
              <a:t>Al</a:t>
            </a:r>
            <a:r>
              <a:rPr lang="en-US" sz="2000" dirty="0">
                <a:effectLst/>
                <a:latin typeface="Times New Roman" panose="02020603050405020304" pitchFamily="18" charset="0"/>
                <a:ea typeface="Calibri" panose="020F0502020204030204" pitchFamily="34" charset="0"/>
                <a:cs typeface="Calibri" panose="020F0502020204030204" pitchFamily="34" charset="0"/>
              </a:rPr>
              <a:t>gorithm (DUAL) is used to prevent looping, to allow loop free paths, loop free backup paths, fast convergence and minimum bandwidth usage with bounded updates.</a:t>
            </a:r>
            <a:endParaRPr lang="en-RW" sz="20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Calibri" panose="020F0502020204030204" pitchFamily="34" charset="0"/>
              </a:rPr>
              <a:t>DUAL uses several terms, these terms and concepts are at the center of DUAL's loop avoidance mechanism:</a:t>
            </a:r>
            <a:endParaRPr lang="en-RW" sz="20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Font typeface="Symbol" panose="05050102010706020507" pitchFamily="18" charset="2"/>
              <a:buChar char="-"/>
              <a:tabLst>
                <a:tab pos="228600" algn="l"/>
                <a:tab pos="457200" algn="l"/>
              </a:tabLs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Successor: </a:t>
            </a:r>
            <a:r>
              <a:rPr lang="en-US" sz="2000" dirty="0">
                <a:effectLst/>
                <a:latin typeface="Times New Roman" panose="02020603050405020304" pitchFamily="18" charset="0"/>
                <a:ea typeface="Calibri" panose="020F0502020204030204" pitchFamily="34" charset="0"/>
                <a:cs typeface="Calibri" panose="020F0502020204030204" pitchFamily="34" charset="0"/>
              </a:rPr>
              <a:t>A successor is a neighboring router that is used for packet forwarding and is the least-cost route to the destination network. The IP address of a successor is shown in a routing table entry right after the word via. </a:t>
            </a:r>
            <a:endParaRPr lang="en-RW"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228600" algn="l"/>
                <a:tab pos="457200" algn="l"/>
              </a:tabLst>
            </a:pPr>
            <a:r>
              <a:rPr lang="en-US" sz="2000" b="1" dirty="0">
                <a:effectLst/>
                <a:latin typeface="Times New Roman" panose="02020603050405020304" pitchFamily="18" charset="0"/>
                <a:ea typeface="Calibri" panose="020F0502020204030204" pitchFamily="34" charset="0"/>
                <a:cs typeface="Calibri" panose="020F0502020204030204" pitchFamily="34" charset="0"/>
              </a:rPr>
              <a:t>Feasible distance </a:t>
            </a:r>
            <a:r>
              <a:rPr lang="en-US" sz="2000" dirty="0">
                <a:effectLst/>
                <a:latin typeface="Times New Roman" panose="02020603050405020304" pitchFamily="18" charset="0"/>
                <a:ea typeface="Calibri" panose="020F0502020204030204" pitchFamily="34" charset="0"/>
                <a:cs typeface="Calibri" panose="020F0502020204030204" pitchFamily="34" charset="0"/>
              </a:rPr>
              <a:t>(FD): Feasible distance is the lowest calculated metric to reach the destination network. FD is the metric listed in the routing table entry as the second number inside the brackets. As with other routing protocols this is also known as the metric for the route. </a:t>
            </a:r>
            <a:endParaRPr lang="en-RW"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563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04CF5-EA9D-F582-B422-99F8288F2317}"/>
              </a:ext>
            </a:extLst>
          </p:cNvPr>
          <p:cNvSpPr>
            <a:spLocks noGrp="1"/>
          </p:cNvSpPr>
          <p:nvPr>
            <p:ph type="title"/>
          </p:nvPr>
        </p:nvSpPr>
        <p:spPr/>
        <p:txBody>
          <a:bodyPr>
            <a:normAutofit/>
          </a:bodyPr>
          <a:lstStyle/>
          <a:p>
            <a:r>
              <a:rPr lang="en-US" sz="2800" b="1" dirty="0">
                <a:effectLst/>
                <a:latin typeface="Times New Roman" panose="02020603050405020304" pitchFamily="18" charset="0"/>
                <a:ea typeface="Calibri" panose="020F0502020204030204" pitchFamily="34" charset="0"/>
                <a:cs typeface="Calibri" panose="020F0502020204030204" pitchFamily="34" charset="0"/>
              </a:rPr>
              <a:t>Feasible Successors, Feasibility Condition &amp; Reported Distance</a:t>
            </a:r>
            <a:endParaRPr lang="en-RW" sz="2800" dirty="0"/>
          </a:p>
        </p:txBody>
      </p:sp>
      <p:sp>
        <p:nvSpPr>
          <p:cNvPr id="3" name="Content Placeholder 2">
            <a:extLst>
              <a:ext uri="{FF2B5EF4-FFF2-40B4-BE49-F238E27FC236}">
                <a16:creationId xmlns:a16="http://schemas.microsoft.com/office/drawing/2014/main" id="{D5F9AAAC-A618-A5FF-02D4-9769751761A4}"/>
              </a:ext>
            </a:extLst>
          </p:cNvPr>
          <p:cNvSpPr>
            <a:spLocks noGrp="1"/>
          </p:cNvSpPr>
          <p:nvPr>
            <p:ph idx="1"/>
          </p:nvPr>
        </p:nvSpPr>
        <p:spPr>
          <a:xfrm>
            <a:off x="838200" y="1483360"/>
            <a:ext cx="10515600" cy="4693603"/>
          </a:xfrm>
        </p:spPr>
        <p:txBody>
          <a:bodyPr>
            <a:normAutofit fontScale="92500"/>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One of the reasons DUAL can converge quickly after a change in the topology is because it can use backup paths to other routers known as feasible successors without having to recompute DUAL.</a:t>
            </a:r>
            <a:endParaRPr lang="en-RW" sz="24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feasibility condition (FC) is met when a neighbor's reported distance (RD) to a network is less than the local router's feasible distance to the same destination network.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reported distance or advertised distance is simply an EIGRP neighbor's feasible distance to the same destination network. </a:t>
            </a: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Calibri" panose="020F0502020204030204" pitchFamily="34" charset="0"/>
              </a:rPr>
              <a:t>The reported distance is the metric that a router reports to a neighbor about its own cost to that network.</a:t>
            </a:r>
            <a:endParaRPr lang="en-RW" sz="2400" dirty="0">
              <a:effectLst/>
              <a:latin typeface="Calibri" panose="020F0502020204030204" pitchFamily="34" charset="0"/>
              <a:ea typeface="Calibri" panose="020F0502020204030204" pitchFamily="34" charset="0"/>
            </a:endParaRPr>
          </a:p>
          <a:p>
            <a:endParaRPr lang="en-RW" sz="2400" dirty="0"/>
          </a:p>
        </p:txBody>
      </p:sp>
    </p:spTree>
    <p:extLst>
      <p:ext uri="{BB962C8B-B14F-4D97-AF65-F5344CB8AC3E}">
        <p14:creationId xmlns:p14="http://schemas.microsoft.com/office/powerpoint/2010/main" val="3040202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7DD4-CFA6-C02C-2C0E-60734226396D}"/>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Calibri" panose="020F0502020204030204" pitchFamily="34" charset="0"/>
                <a:cs typeface="Calibri" panose="020F0502020204030204" pitchFamily="34" charset="0"/>
              </a:rPr>
              <a:t>Reported distance (RD)</a:t>
            </a:r>
            <a:endParaRPr lang="en-RW" sz="3600" dirty="0"/>
          </a:p>
        </p:txBody>
      </p:sp>
      <p:sp>
        <p:nvSpPr>
          <p:cNvPr id="3" name="Content Placeholder 2">
            <a:extLst>
              <a:ext uri="{FF2B5EF4-FFF2-40B4-BE49-F238E27FC236}">
                <a16:creationId xmlns:a16="http://schemas.microsoft.com/office/drawing/2014/main" id="{293BCA98-66D0-75AE-1946-8B70EB1F5ECC}"/>
              </a:ext>
            </a:extLst>
          </p:cNvPr>
          <p:cNvSpPr>
            <a:spLocks noGrp="1"/>
          </p:cNvSpPr>
          <p:nvPr>
            <p:ph idx="1"/>
          </p:nvPr>
        </p:nvSpPr>
        <p:spPr>
          <a:xfrm>
            <a:off x="838200" y="1825625"/>
            <a:ext cx="10515600" cy="3884295"/>
          </a:xfrm>
        </p:spPr>
        <p:txBody>
          <a:bodyPr>
            <a:norm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Reported distance is the metric that a router reports to a neighbor about its own cost to that network.</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 Feasibility Condition (FC) is met when a neighbor’s RD is less than the local router’s FD to the same destination network.</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EIGRP Topology table is viewed using the </a:t>
            </a:r>
            <a:r>
              <a:rPr lang="en-US" b="1" dirty="0">
                <a:effectLst/>
                <a:latin typeface="Times New Roman" panose="02020603050405020304" pitchFamily="18" charset="0"/>
                <a:ea typeface="Calibri" panose="020F0502020204030204" pitchFamily="34" charset="0"/>
                <a:cs typeface="Calibri" panose="020F0502020204030204" pitchFamily="34" charset="0"/>
              </a:rPr>
              <a:t>show </a:t>
            </a:r>
            <a:r>
              <a:rPr lang="en-US" b="1" dirty="0" err="1">
                <a:effectLst/>
                <a:latin typeface="Times New Roman" panose="02020603050405020304" pitchFamily="18" charset="0"/>
                <a:ea typeface="Calibri" panose="020F0502020204030204" pitchFamily="34" charset="0"/>
                <a:cs typeface="Calibri" panose="020F0502020204030204" pitchFamily="34" charset="0"/>
              </a:rPr>
              <a:t>ip</a:t>
            </a:r>
            <a:r>
              <a:rPr lang="en-US" b="1" dirty="0">
                <a:effectLst/>
                <a:latin typeface="Times New Roman" panose="02020603050405020304" pitchFamily="18" charset="0"/>
                <a:ea typeface="Calibri" panose="020F0502020204030204" pitchFamily="34" charset="0"/>
                <a:cs typeface="Calibri" panose="020F0502020204030204" pitchFamily="34" charset="0"/>
              </a:rPr>
              <a:t> </a:t>
            </a:r>
            <a:r>
              <a:rPr lang="en-US" b="1" dirty="0" err="1">
                <a:effectLst/>
                <a:latin typeface="Times New Roman" panose="02020603050405020304" pitchFamily="18" charset="0"/>
                <a:ea typeface="Calibri" panose="020F0502020204030204" pitchFamily="34" charset="0"/>
                <a:cs typeface="Calibri" panose="020F0502020204030204" pitchFamily="34" charset="0"/>
              </a:rPr>
              <a:t>eigrp</a:t>
            </a:r>
            <a:r>
              <a:rPr lang="en-US" b="1" dirty="0">
                <a:effectLst/>
                <a:latin typeface="Times New Roman" panose="02020603050405020304" pitchFamily="18" charset="0"/>
                <a:ea typeface="Calibri" panose="020F0502020204030204" pitchFamily="34" charset="0"/>
                <a:cs typeface="Calibri" panose="020F0502020204030204" pitchFamily="34" charset="0"/>
              </a:rPr>
              <a:t> topology</a:t>
            </a:r>
            <a:r>
              <a:rPr lang="en-US" dirty="0">
                <a:effectLst/>
                <a:latin typeface="Times New Roman" panose="02020603050405020304" pitchFamily="18" charset="0"/>
                <a:ea typeface="Calibri" panose="020F0502020204030204" pitchFamily="34" charset="0"/>
                <a:cs typeface="Calibri" panose="020F0502020204030204" pitchFamily="34" charset="0"/>
              </a:rPr>
              <a:t> command.</a:t>
            </a:r>
            <a:endParaRPr lang="en-RW" dirty="0">
              <a:effectLst/>
              <a:latin typeface="Calibri" panose="020F0502020204030204" pitchFamily="34" charset="0"/>
              <a:ea typeface="Calibri" panose="020F0502020204030204" pitchFamily="34" charset="0"/>
            </a:endParaRPr>
          </a:p>
          <a:p>
            <a:endParaRPr lang="en-RW" dirty="0"/>
          </a:p>
        </p:txBody>
      </p:sp>
    </p:spTree>
    <p:extLst>
      <p:ext uri="{BB962C8B-B14F-4D97-AF65-F5344CB8AC3E}">
        <p14:creationId xmlns:p14="http://schemas.microsoft.com/office/powerpoint/2010/main" val="33482629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88761123-8FA5-64CB-7C08-E53BE95FC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722" y="382270"/>
            <a:ext cx="8438197" cy="57817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219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10BFEE1-3D4E-46EC-917D-4B5C1893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002" y="309563"/>
            <a:ext cx="8631237" cy="63889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789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2010-BB08-A463-31D6-C9B46774D4B6}"/>
              </a:ext>
            </a:extLst>
          </p:cNvPr>
          <p:cNvSpPr>
            <a:spLocks noGrp="1"/>
          </p:cNvSpPr>
          <p:nvPr>
            <p:ph type="title"/>
          </p:nvPr>
        </p:nvSpPr>
        <p:spPr/>
        <p:txBody>
          <a:bodyPr/>
          <a:lstStyle/>
          <a:p>
            <a:pPr algn="ctr"/>
            <a:r>
              <a:rPr lang="en-US" sz="1800" b="1" dirty="0">
                <a:effectLst/>
                <a:latin typeface="Times New Roman" panose="02020603050405020304" pitchFamily="18" charset="0"/>
                <a:ea typeface="Calibri" panose="020F0502020204030204" pitchFamily="34" charset="0"/>
                <a:cs typeface="Calibri" panose="020F0502020204030204" pitchFamily="34" charset="0"/>
              </a:rPr>
              <a:t>Router Interface </a:t>
            </a:r>
            <a:endParaRPr lang="en-RW" b="1" dirty="0"/>
          </a:p>
        </p:txBody>
      </p:sp>
      <p:pic>
        <p:nvPicPr>
          <p:cNvPr id="4" name="Picture 3">
            <a:extLst>
              <a:ext uri="{FF2B5EF4-FFF2-40B4-BE49-F238E27FC236}">
                <a16:creationId xmlns:a16="http://schemas.microsoft.com/office/drawing/2014/main" id="{C067F351-AE88-FED5-1CF8-FDEDFD18A41F}"/>
              </a:ext>
            </a:extLst>
          </p:cNvPr>
          <p:cNvPicPr>
            <a:picLocks noChangeAspect="1"/>
          </p:cNvPicPr>
          <p:nvPr/>
        </p:nvPicPr>
        <p:blipFill>
          <a:blip r:embed="rId2"/>
          <a:stretch>
            <a:fillRect/>
          </a:stretch>
        </p:blipFill>
        <p:spPr>
          <a:xfrm>
            <a:off x="1190616" y="2090904"/>
            <a:ext cx="7338717" cy="4035576"/>
          </a:xfrm>
          <a:prstGeom prst="rect">
            <a:avLst/>
          </a:prstGeom>
        </p:spPr>
      </p:pic>
    </p:spTree>
    <p:extLst>
      <p:ext uri="{BB962C8B-B14F-4D97-AF65-F5344CB8AC3E}">
        <p14:creationId xmlns:p14="http://schemas.microsoft.com/office/powerpoint/2010/main" val="35611755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7579E7-5701-8F28-9D2B-1088D74AC860}"/>
              </a:ext>
            </a:extLst>
          </p:cNvPr>
          <p:cNvSpPr>
            <a:spLocks noGrp="1"/>
          </p:cNvSpPr>
          <p:nvPr>
            <p:ph type="ctrTitle"/>
          </p:nvPr>
        </p:nvSpPr>
        <p:spPr>
          <a:xfrm>
            <a:off x="2659529" y="2085789"/>
            <a:ext cx="6884895" cy="824156"/>
          </a:xfrm>
        </p:spPr>
        <p:txBody>
          <a:bodyPr anchor="b">
            <a:normAutofit/>
          </a:bodyPr>
          <a:lstStyle/>
          <a:p>
            <a:r>
              <a:rPr lang="en-GB" sz="4000" b="1" dirty="0">
                <a:solidFill>
                  <a:schemeClr val="tx1">
                    <a:lumMod val="65000"/>
                    <a:lumOff val="35000"/>
                  </a:schemeClr>
                </a:solidFill>
              </a:rPr>
              <a:t>NETWORKING II</a:t>
            </a:r>
            <a:endParaRPr lang="en-RW" sz="4000" b="1" dirty="0">
              <a:solidFill>
                <a:schemeClr val="tx1">
                  <a:lumMod val="65000"/>
                  <a:lumOff val="35000"/>
                </a:schemeClr>
              </a:solidFill>
            </a:endParaRPr>
          </a:p>
        </p:txBody>
      </p:sp>
      <p:sp>
        <p:nvSpPr>
          <p:cNvPr id="5" name="Subtitle 4">
            <a:extLst>
              <a:ext uri="{FF2B5EF4-FFF2-40B4-BE49-F238E27FC236}">
                <a16:creationId xmlns:a16="http://schemas.microsoft.com/office/drawing/2014/main" id="{FAB260A6-5620-C0F4-A540-63FED6878605}"/>
              </a:ext>
            </a:extLst>
          </p:cNvPr>
          <p:cNvSpPr>
            <a:spLocks noGrp="1"/>
          </p:cNvSpPr>
          <p:nvPr>
            <p:ph type="subTitle" idx="1"/>
          </p:nvPr>
        </p:nvSpPr>
        <p:spPr>
          <a:xfrm>
            <a:off x="3048000" y="3948056"/>
            <a:ext cx="6096000" cy="830134"/>
          </a:xfrm>
        </p:spPr>
        <p:txBody>
          <a:bodyPr anchor="t">
            <a:normAutofit/>
          </a:bodyPr>
          <a:lstStyle/>
          <a:p>
            <a:r>
              <a:rPr lang="en-GB" sz="3600" dirty="0">
                <a:solidFill>
                  <a:schemeClr val="tx1">
                    <a:lumMod val="65000"/>
                    <a:lumOff val="35000"/>
                  </a:schemeClr>
                </a:solidFill>
              </a:rPr>
              <a:t>LECTURE 4</a:t>
            </a:r>
            <a:endParaRPr lang="en-RW" sz="3600" dirty="0">
              <a:solidFill>
                <a:schemeClr val="tx1">
                  <a:lumMod val="65000"/>
                  <a:lumOff val="35000"/>
                </a:schemeClr>
              </a:solidFill>
            </a:endParaRPr>
          </a:p>
        </p:txBody>
      </p:sp>
    </p:spTree>
    <p:extLst>
      <p:ext uri="{BB962C8B-B14F-4D97-AF65-F5344CB8AC3E}">
        <p14:creationId xmlns:p14="http://schemas.microsoft.com/office/powerpoint/2010/main" val="226738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1004-6C17-72C8-3F36-803D196184C4}"/>
              </a:ext>
            </a:extLst>
          </p:cNvPr>
          <p:cNvSpPr>
            <a:spLocks noGrp="1"/>
          </p:cNvSpPr>
          <p:nvPr>
            <p:ph type="title"/>
          </p:nvPr>
        </p:nvSpPr>
        <p:spPr>
          <a:xfrm>
            <a:off x="838200" y="365125"/>
            <a:ext cx="10515600" cy="782955"/>
          </a:xfrm>
        </p:spPr>
        <p:txBody>
          <a:bodyPr>
            <a:normAutofit/>
          </a:bodyPr>
          <a:lstStyle/>
          <a:p>
            <a:pPr algn="ctr"/>
            <a:r>
              <a:rPr lang="en-US" sz="4000" b="1" dirty="0">
                <a:effectLst/>
                <a:latin typeface="Calibri" panose="020F0502020204030204" pitchFamily="34" charset="0"/>
                <a:ea typeface="Calibri" panose="020F0502020204030204" pitchFamily="34" charset="0"/>
              </a:rPr>
              <a:t>Link-State Routing Protocols, OSPF</a:t>
            </a:r>
            <a:endParaRPr lang="en-RW" sz="4000" b="1" dirty="0"/>
          </a:p>
        </p:txBody>
      </p:sp>
      <p:sp>
        <p:nvSpPr>
          <p:cNvPr id="3" name="Content Placeholder 2">
            <a:extLst>
              <a:ext uri="{FF2B5EF4-FFF2-40B4-BE49-F238E27FC236}">
                <a16:creationId xmlns:a16="http://schemas.microsoft.com/office/drawing/2014/main" id="{3F5A8106-C6AB-8530-17D8-33510A1EFACC}"/>
              </a:ext>
            </a:extLst>
          </p:cNvPr>
          <p:cNvSpPr>
            <a:spLocks noGrp="1"/>
          </p:cNvSpPr>
          <p:nvPr>
            <p:ph idx="1"/>
          </p:nvPr>
        </p:nvSpPr>
        <p:spPr>
          <a:xfrm>
            <a:off x="838200" y="1249680"/>
            <a:ext cx="10515600" cy="5516880"/>
          </a:xfrm>
        </p:spPr>
        <p:txBody>
          <a:bodyPr>
            <a:noAutofit/>
          </a:bodyPr>
          <a:lstStyle/>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Distance vector routing protocols are like road signs because routers must make preferred path decisions based on a distance or metric to a network.</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Link-state routing protocols take a different approach. Link-state routing protocols are more like a road map because they create a topological map of the network and each router uses this map to determine the shortest path to each network.</a:t>
            </a:r>
            <a:endParaRPr lang="en-RW"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dirty="0">
                <a:effectLst/>
                <a:latin typeface="Times New Roman" panose="02020603050405020304" pitchFamily="18" charset="0"/>
                <a:ea typeface="Calibri" panose="020F0502020204030204" pitchFamily="34" charset="0"/>
                <a:cs typeface="Calibri" panose="020F0502020204030204" pitchFamily="34" charset="0"/>
              </a:rPr>
              <a:t>Link-state routing protocols are also known as shortest path first protocols and built around </a:t>
            </a:r>
            <a:r>
              <a:rPr lang="en-US" dirty="0" err="1">
                <a:effectLst/>
                <a:latin typeface="Times New Roman" panose="02020603050405020304" pitchFamily="18" charset="0"/>
                <a:ea typeface="Calibri" panose="020F0502020204030204" pitchFamily="34" charset="0"/>
                <a:cs typeface="Calibri" panose="020F0502020204030204" pitchFamily="34" charset="0"/>
              </a:rPr>
              <a:t>Edsger</a:t>
            </a:r>
            <a:r>
              <a:rPr lang="en-US" dirty="0">
                <a:effectLst/>
                <a:latin typeface="Times New Roman" panose="02020603050405020304" pitchFamily="18" charset="0"/>
                <a:ea typeface="Calibri" panose="020F0502020204030204" pitchFamily="34" charset="0"/>
                <a:cs typeface="Calibri" panose="020F0502020204030204" pitchFamily="34" charset="0"/>
              </a:rPr>
              <a:t> Dijkstra's shortest path first (SPF) algorithm.</a:t>
            </a:r>
            <a:endParaRPr lang="en-RW"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9800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8" name="Rectangle 1536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0" name="Rectangle 1536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18BF5CA2-9BA0-9191-8269-696D7F812A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930494"/>
            <a:ext cx="5294716" cy="299700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cxnSp>
        <p:nvCxnSpPr>
          <p:cNvPr id="15372" name="Straight Connector 1537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5363" name="Picture 3">
            <a:extLst>
              <a:ext uri="{FF2B5EF4-FFF2-40B4-BE49-F238E27FC236}">
                <a16:creationId xmlns:a16="http://schemas.microsoft.com/office/drawing/2014/main" id="{F094A4B3-7F40-FA24-153B-5469AD8E74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878936"/>
            <a:ext cx="5294715" cy="510012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91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B626-031E-70A2-BD29-FE660792E817}"/>
              </a:ext>
            </a:extLst>
          </p:cNvPr>
          <p:cNvSpPr>
            <a:spLocks noGrp="1"/>
          </p:cNvSpPr>
          <p:nvPr>
            <p:ph type="title"/>
          </p:nvPr>
        </p:nvSpPr>
        <p:spPr>
          <a:xfrm>
            <a:off x="838200" y="365125"/>
            <a:ext cx="10515600" cy="528955"/>
          </a:xfrm>
        </p:spPr>
        <p:txBody>
          <a:bodyPr>
            <a:normAutofit fontScale="90000"/>
          </a:bodyPr>
          <a:lstStyle/>
          <a:p>
            <a:pPr algn="ctr"/>
            <a:r>
              <a:rPr lang="en-US" sz="4000" b="1" i="1" dirty="0">
                <a:effectLst/>
                <a:latin typeface="Calibri" panose="020F0502020204030204" pitchFamily="34" charset="0"/>
                <a:ea typeface="Calibri" panose="020F0502020204030204" pitchFamily="34" charset="0"/>
              </a:rPr>
              <a:t>Link-State Routing Process</a:t>
            </a:r>
            <a:endParaRPr lang="en-RW" sz="4000" b="1" dirty="0"/>
          </a:p>
        </p:txBody>
      </p:sp>
      <p:sp>
        <p:nvSpPr>
          <p:cNvPr id="3" name="Content Placeholder 2">
            <a:extLst>
              <a:ext uri="{FF2B5EF4-FFF2-40B4-BE49-F238E27FC236}">
                <a16:creationId xmlns:a16="http://schemas.microsoft.com/office/drawing/2014/main" id="{ECD48EAD-B5C6-3698-7B6A-A91C7D775487}"/>
              </a:ext>
            </a:extLst>
          </p:cNvPr>
          <p:cNvSpPr>
            <a:spLocks noGrp="1"/>
          </p:cNvSpPr>
          <p:nvPr>
            <p:ph idx="1"/>
          </p:nvPr>
        </p:nvSpPr>
        <p:spPr>
          <a:xfrm>
            <a:off x="838200" y="1351280"/>
            <a:ext cx="10515600" cy="4825683"/>
          </a:xfrm>
        </p:spPr>
        <p:txBody>
          <a:bodyPr>
            <a:noAutofit/>
          </a:bodyPr>
          <a:lstStyle/>
          <a:p>
            <a:pPr marL="0" indent="0" algn="just">
              <a:lnSpc>
                <a:spcPct val="115000"/>
              </a:lnSpc>
              <a:spcAft>
                <a:spcPts val="1000"/>
              </a:spcAft>
              <a:buNone/>
            </a:pPr>
            <a:r>
              <a:rPr lang="en-US" sz="2000" dirty="0">
                <a:effectLst/>
                <a:latin typeface="Times New Roman" panose="02020603050405020304" pitchFamily="18" charset="0"/>
                <a:ea typeface="Calibri" panose="020F0502020204030204" pitchFamily="34" charset="0"/>
                <a:cs typeface="Calibri" panose="020F0502020204030204" pitchFamily="34" charset="0"/>
              </a:rPr>
              <a:t>All routers in our topology will complete the following generic link-state routing process to reach a state of convergence:</a:t>
            </a:r>
            <a:endParaRPr lang="en-RW" sz="2000" dirty="0">
              <a:effectLst/>
              <a:latin typeface="Calibri" panose="020F0502020204030204" pitchFamily="34" charset="0"/>
              <a:ea typeface="Calibri" panose="020F0502020204030204" pitchFamily="34" charset="0"/>
            </a:endParaRPr>
          </a:p>
          <a:p>
            <a:pPr marL="342900" indent="-342900" algn="just">
              <a:lnSpc>
                <a:spcPct val="115000"/>
              </a:lnSpc>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Calibri" panose="020F0502020204030204" pitchFamily="34" charset="0"/>
              </a:rPr>
              <a:t>Each routers learns about its own directly connected networks</a:t>
            </a:r>
            <a:endParaRPr lang="en-RW" sz="2000" dirty="0">
              <a:effectLst/>
              <a:latin typeface="Calibri" panose="020F0502020204030204" pitchFamily="34" charset="0"/>
              <a:ea typeface="Calibri" panose="020F0502020204030204" pitchFamily="34" charset="0"/>
            </a:endParaRPr>
          </a:p>
          <a:p>
            <a:pPr marL="342900" indent="-342900" algn="just">
              <a:lnSpc>
                <a:spcPct val="115000"/>
              </a:lnSpc>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Calibri" panose="020F0502020204030204" pitchFamily="34" charset="0"/>
              </a:rPr>
              <a:t>Link state routers exchange hello packet to “meet” other directly connected link state routers.</a:t>
            </a:r>
            <a:endParaRPr lang="en-RW" sz="2000" dirty="0">
              <a:effectLst/>
              <a:latin typeface="Calibri" panose="020F0502020204030204" pitchFamily="34" charset="0"/>
              <a:ea typeface="Calibri" panose="020F0502020204030204" pitchFamily="34" charset="0"/>
            </a:endParaRPr>
          </a:p>
          <a:p>
            <a:pPr marL="342900" indent="-342900" algn="just">
              <a:lnSpc>
                <a:spcPct val="115000"/>
              </a:lnSpc>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Calibri" panose="020F0502020204030204" pitchFamily="34" charset="0"/>
              </a:rPr>
              <a:t>Each router builds its own Link State Packet (LSP) which includes information about neighbors such as neighbor ID, link type, &amp; bandwidth.</a:t>
            </a:r>
            <a:endParaRPr lang="en-RW" sz="2000" dirty="0">
              <a:effectLst/>
              <a:latin typeface="Calibri" panose="020F0502020204030204" pitchFamily="34" charset="0"/>
              <a:ea typeface="Calibri" panose="020F0502020204030204" pitchFamily="34" charset="0"/>
            </a:endParaRPr>
          </a:p>
          <a:p>
            <a:pPr marL="342900" indent="-342900" algn="just">
              <a:lnSpc>
                <a:spcPct val="115000"/>
              </a:lnSpc>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Calibri" panose="020F0502020204030204" pitchFamily="34" charset="0"/>
              </a:rPr>
              <a:t>After the LSP is created the router floods it to all neighbors who then store the information and then forward it until all routers have the same information.</a:t>
            </a:r>
            <a:endParaRPr lang="en-RW" sz="2000" dirty="0">
              <a:effectLst/>
              <a:latin typeface="Calibri" panose="020F0502020204030204" pitchFamily="34" charset="0"/>
              <a:ea typeface="Calibri" panose="020F0502020204030204" pitchFamily="34" charset="0"/>
            </a:endParaRPr>
          </a:p>
          <a:p>
            <a:pPr marL="342900" indent="-342900" algn="just">
              <a:lnSpc>
                <a:spcPct val="115000"/>
              </a:lnSpc>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Calibri" panose="020F0502020204030204" pitchFamily="34" charset="0"/>
              </a:rPr>
              <a:t>Once all the routers have received all the LSPs, the routers then construct a topological map of the network which is used to determine the best routes to a destination.</a:t>
            </a:r>
            <a:endParaRPr lang="en-RW"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05205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842ACEC3-C23F-1CA5-1251-FA23D5249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061" y="414878"/>
            <a:ext cx="7147877" cy="6443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789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17" name="Freeform: Shape 174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19" name="Rectangle 174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1" name="Rectangle 174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3" name="Freeform: Shape 174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25" name="Isosceles Triangle 174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6A9A3698-5B25-867A-ADA1-37C18C630A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4842" y="643467"/>
            <a:ext cx="9482315" cy="55710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27" name="Isosceles Triangle 174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152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40" name="Rectangle 1843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2" name="Rectangle 1844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197DDC75-30B0-D911-5FC6-9DF016AFBD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48722"/>
            <a:ext cx="5294716" cy="476055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cxnSp>
        <p:nvCxnSpPr>
          <p:cNvPr id="18444" name="Straight Connector 1844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8435" name="Picture 3">
            <a:extLst>
              <a:ext uri="{FF2B5EF4-FFF2-40B4-BE49-F238E27FC236}">
                <a16:creationId xmlns:a16="http://schemas.microsoft.com/office/drawing/2014/main" id="{40BC6E0E-ABA8-8320-2302-8CEE7BBC9B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022904"/>
            <a:ext cx="5294715" cy="481219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6489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9A827517-8F45-EECF-27D3-952EBDC14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571" y="375592"/>
            <a:ext cx="6700837" cy="139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59" name="Picture 3">
            <a:extLst>
              <a:ext uri="{FF2B5EF4-FFF2-40B4-BE49-F238E27FC236}">
                <a16:creationId xmlns:a16="http://schemas.microsoft.com/office/drawing/2014/main" id="{D83E2479-64D9-D45F-E35B-16EC10C37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571" y="2087563"/>
            <a:ext cx="7952105" cy="42894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446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9" name="Freeform: Shape 204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1" name="Rectangle 204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Rectangle 204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497" name="Isosceles Triangle 204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065C68CC-5FB6-7C11-45D9-41C78A6F43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9789" y="643467"/>
            <a:ext cx="8152422" cy="55710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499" name="Isosceles Triangle 204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75933B-C838-DCB5-E507-24B1D3684BB3}"/>
              </a:ext>
            </a:extLst>
          </p:cNvPr>
          <p:cNvSpPr txBox="1"/>
          <p:nvPr/>
        </p:nvSpPr>
        <p:spPr>
          <a:xfrm>
            <a:off x="262443" y="81221"/>
            <a:ext cx="4055557" cy="2239909"/>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LSPs are sent out under the following conditions</a:t>
            </a:r>
            <a:endParaRPr lang="en-RW" sz="16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-Initial router start up or routing process</a:t>
            </a:r>
            <a:endParaRPr lang="en-RW" sz="1600" dirty="0">
              <a:effectLst/>
              <a:latin typeface="Calibri" panose="020F0502020204030204" pitchFamily="34" charset="0"/>
              <a:ea typeface="Calibri" panose="020F0502020204030204" pitchFamily="34"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Calibri" panose="020F0502020204030204" pitchFamily="34" charset="0"/>
              </a:rPr>
              <a:t>	-When there is a change in topology</a:t>
            </a:r>
            <a:endParaRPr lang="en-RW"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24855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1" name="Rectangle 215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13" name="Freeform: Shape 215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15" name="Rectangle 215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7" name="Rectangle 215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9" name="Freeform: Shape 215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521" name="Isosceles Triangle 215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B0FA7CA3-6DCC-391E-9ACD-6F41136350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942" y="643467"/>
            <a:ext cx="9904116" cy="55710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523" name="Isosceles Triangle 215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94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AD11-DC8D-0408-6D97-7E23B76FB74C}"/>
              </a:ext>
            </a:extLst>
          </p:cNvPr>
          <p:cNvSpPr>
            <a:spLocks noGrp="1"/>
          </p:cNvSpPr>
          <p:nvPr>
            <p:ph type="title"/>
          </p:nvPr>
        </p:nvSpPr>
        <p:spPr/>
        <p:txBody>
          <a:bodyPr/>
          <a:lstStyle/>
          <a:p>
            <a:pPr algn="ctr"/>
            <a:r>
              <a:rPr lang="en-US" sz="1800" b="1" i="1" dirty="0">
                <a:effectLst/>
                <a:latin typeface="Times New Roman" panose="02020603050405020304" pitchFamily="18" charset="0"/>
                <a:ea typeface="Calibri" panose="020F0502020204030204" pitchFamily="34" charset="0"/>
              </a:rPr>
              <a:t>Routers and the Network Layer</a:t>
            </a:r>
            <a:endParaRPr lang="en-RW" b="1" dirty="0"/>
          </a:p>
        </p:txBody>
      </p:sp>
      <p:pic>
        <p:nvPicPr>
          <p:cNvPr id="4" name="Picture 3">
            <a:extLst>
              <a:ext uri="{FF2B5EF4-FFF2-40B4-BE49-F238E27FC236}">
                <a16:creationId xmlns:a16="http://schemas.microsoft.com/office/drawing/2014/main" id="{05477DB7-3E0C-79DB-F705-C49C9AE24A84}"/>
              </a:ext>
            </a:extLst>
          </p:cNvPr>
          <p:cNvPicPr>
            <a:picLocks noChangeAspect="1"/>
          </p:cNvPicPr>
          <p:nvPr/>
        </p:nvPicPr>
        <p:blipFill>
          <a:blip r:embed="rId2"/>
          <a:stretch>
            <a:fillRect/>
          </a:stretch>
        </p:blipFill>
        <p:spPr>
          <a:xfrm>
            <a:off x="1686560" y="1952809"/>
            <a:ext cx="6828487" cy="4166990"/>
          </a:xfrm>
          <a:prstGeom prst="rect">
            <a:avLst/>
          </a:prstGeom>
        </p:spPr>
      </p:pic>
    </p:spTree>
    <p:extLst>
      <p:ext uri="{BB962C8B-B14F-4D97-AF65-F5344CB8AC3E}">
        <p14:creationId xmlns:p14="http://schemas.microsoft.com/office/powerpoint/2010/main" val="39344590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42" name="Rectangle 2253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A1534-AA13-7EEE-3811-DBB1A3458313}"/>
              </a:ext>
            </a:extLst>
          </p:cNvPr>
          <p:cNvSpPr>
            <a:spLocks noGrp="1"/>
          </p:cNvSpPr>
          <p:nvPr>
            <p:ph type="title"/>
          </p:nvPr>
        </p:nvSpPr>
        <p:spPr>
          <a:xfrm>
            <a:off x="641604" y="161544"/>
            <a:ext cx="10908792" cy="898484"/>
          </a:xfrm>
        </p:spPr>
        <p:txBody>
          <a:bodyPr vert="horz" lIns="91440" tIns="45720" rIns="91440" bIns="45720" rtlCol="0" anchor="ctr">
            <a:normAutofit/>
          </a:bodyPr>
          <a:lstStyle/>
          <a:p>
            <a:pPr algn="ctr"/>
            <a:r>
              <a:rPr lang="en-US" sz="5400" b="1" dirty="0">
                <a:effectLst/>
              </a:rPr>
              <a:t>Constructing a link state database</a:t>
            </a:r>
            <a:endParaRPr lang="en-US" sz="5400" dirty="0"/>
          </a:p>
        </p:txBody>
      </p:sp>
      <p:sp>
        <p:nvSpPr>
          <p:cNvPr id="3" name="Content Placeholder 2">
            <a:extLst>
              <a:ext uri="{FF2B5EF4-FFF2-40B4-BE49-F238E27FC236}">
                <a16:creationId xmlns:a16="http://schemas.microsoft.com/office/drawing/2014/main" id="{C15625B4-9999-6E1C-AD0B-8B639D49A672}"/>
              </a:ext>
            </a:extLst>
          </p:cNvPr>
          <p:cNvSpPr>
            <a:spLocks noGrp="1"/>
          </p:cNvSpPr>
          <p:nvPr>
            <p:ph idx="1"/>
          </p:nvPr>
        </p:nvSpPr>
        <p:spPr>
          <a:xfrm>
            <a:off x="640080" y="1411894"/>
            <a:ext cx="10908792" cy="513757"/>
          </a:xfrm>
        </p:spPr>
        <p:txBody>
          <a:bodyPr vert="horz" lIns="91440" tIns="45720" rIns="91440" bIns="45720" rtlCol="0">
            <a:normAutofit/>
          </a:bodyPr>
          <a:lstStyle/>
          <a:p>
            <a:pPr marL="0" indent="0" algn="ctr">
              <a:buNone/>
            </a:pPr>
            <a:r>
              <a:rPr lang="en-US" sz="2400" dirty="0">
                <a:effectLst/>
              </a:rPr>
              <a:t>Routers use a database to construct a topology map of the network.</a:t>
            </a:r>
          </a:p>
        </p:txBody>
      </p:sp>
      <p:sp>
        <p:nvSpPr>
          <p:cNvPr id="22543"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3" name="Picture 5">
            <a:extLst>
              <a:ext uri="{FF2B5EF4-FFF2-40B4-BE49-F238E27FC236}">
                <a16:creationId xmlns:a16="http://schemas.microsoft.com/office/drawing/2014/main" id="{7CE6A069-5600-9BED-F62D-4889A5A208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0241" y="5135476"/>
            <a:ext cx="4287520" cy="125032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2530" name="Picture 2">
            <a:extLst>
              <a:ext uri="{FF2B5EF4-FFF2-40B4-BE49-F238E27FC236}">
                <a16:creationId xmlns:a16="http://schemas.microsoft.com/office/drawing/2014/main" id="{388C2BBE-AC5F-A598-AF13-B193E7399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467" y="1925651"/>
            <a:ext cx="4306909" cy="307943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2532" name="Picture 4">
            <a:extLst>
              <a:ext uri="{FF2B5EF4-FFF2-40B4-BE49-F238E27FC236}">
                <a16:creationId xmlns:a16="http://schemas.microsoft.com/office/drawing/2014/main" id="{649DBE50-47A0-A52F-08EE-7B0687AB0E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68513" y="2465839"/>
            <a:ext cx="3780359" cy="401624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2531" name="Picture 3">
            <a:extLst>
              <a:ext uri="{FF2B5EF4-FFF2-40B4-BE49-F238E27FC236}">
                <a16:creationId xmlns:a16="http://schemas.microsoft.com/office/drawing/2014/main" id="{79DB7CDB-F4A7-0D85-9774-740E6CA58B4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23488" y="2386417"/>
            <a:ext cx="3216832" cy="230224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755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73" name="Rectangle 2355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4" name="Picture 2">
            <a:extLst>
              <a:ext uri="{FF2B5EF4-FFF2-40B4-BE49-F238E27FC236}">
                <a16:creationId xmlns:a16="http://schemas.microsoft.com/office/drawing/2014/main" id="{D9DB29E5-F57C-319B-1405-F051860B9F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8377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1E4-366E-97A3-60CD-2FA40692691E}"/>
              </a:ext>
            </a:extLst>
          </p:cNvPr>
          <p:cNvSpPr>
            <a:spLocks noGrp="1"/>
          </p:cNvSpPr>
          <p:nvPr>
            <p:ph type="title"/>
          </p:nvPr>
        </p:nvSpPr>
        <p:spPr>
          <a:xfrm>
            <a:off x="838200" y="100966"/>
            <a:ext cx="10515600" cy="762952"/>
          </a:xfrm>
        </p:spPr>
        <p:txBody>
          <a:bodyPr>
            <a:normAutofit/>
          </a:bodyPr>
          <a:lstStyle/>
          <a:p>
            <a:pPr algn="ctr"/>
            <a:r>
              <a:rPr lang="en-US" sz="3200" b="1" i="1" dirty="0">
                <a:effectLst/>
                <a:latin typeface="Calibri" panose="020F0502020204030204" pitchFamily="34" charset="0"/>
                <a:ea typeface="Calibri" panose="020F0502020204030204" pitchFamily="34" charset="0"/>
              </a:rPr>
              <a:t>Requirements for using a link state routing protocol</a:t>
            </a:r>
            <a:endParaRPr lang="en-RW" sz="3200" b="1" dirty="0"/>
          </a:p>
        </p:txBody>
      </p:sp>
      <p:sp>
        <p:nvSpPr>
          <p:cNvPr id="3" name="Content Placeholder 2">
            <a:extLst>
              <a:ext uri="{FF2B5EF4-FFF2-40B4-BE49-F238E27FC236}">
                <a16:creationId xmlns:a16="http://schemas.microsoft.com/office/drawing/2014/main" id="{8910F6A8-3B3E-1CA3-E804-55BC17EA62B9}"/>
              </a:ext>
            </a:extLst>
          </p:cNvPr>
          <p:cNvSpPr>
            <a:spLocks noGrp="1"/>
          </p:cNvSpPr>
          <p:nvPr>
            <p:ph idx="1"/>
          </p:nvPr>
        </p:nvSpPr>
        <p:spPr>
          <a:xfrm>
            <a:off x="838200" y="863918"/>
            <a:ext cx="10515600" cy="5526722"/>
          </a:xfrm>
        </p:spPr>
        <p:txBody>
          <a:bodyPr>
            <a:noAutofit/>
          </a:bodyPr>
          <a:lstStyle/>
          <a:p>
            <a:pPr marL="342900" lvl="0" indent="-342900" algn="just" rtl="0">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Memory requirements</a:t>
            </a:r>
            <a:r>
              <a:rPr lang="en-US" dirty="0">
                <a:effectLst/>
                <a:latin typeface="Times New Roman" panose="02020603050405020304" pitchFamily="18" charset="0"/>
                <a:ea typeface="Calibri" panose="020F0502020204030204" pitchFamily="34" charset="0"/>
                <a:cs typeface="Calibri" panose="020F0502020204030204" pitchFamily="34" charset="0"/>
              </a:rPr>
              <a:t>: Link state requires more memory, more CPU processing, and at times more bandwidth than distance vector routing protocols. The memory requirements are due to the use of link-state databases and the creation of the SPF tree.</a:t>
            </a:r>
            <a:r>
              <a:rPr lang="en-US" b="1" dirty="0">
                <a:effectLst/>
                <a:latin typeface="Times New Roman" panose="02020603050405020304" pitchFamily="18" charset="0"/>
                <a:ea typeface="Calibri" panose="020F0502020204030204" pitchFamily="34" charset="0"/>
                <a:cs typeface="Calibri" panose="020F0502020204030204" pitchFamily="34" charset="0"/>
              </a:rPr>
              <a:t> </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Processing Requirements:</a:t>
            </a:r>
            <a:r>
              <a:rPr lang="en-US" dirty="0">
                <a:effectLst/>
                <a:latin typeface="Times New Roman" panose="02020603050405020304" pitchFamily="18" charset="0"/>
                <a:ea typeface="Calibri" panose="020F0502020204030204" pitchFamily="34" charset="0"/>
                <a:cs typeface="Calibri" panose="020F0502020204030204" pitchFamily="34" charset="0"/>
              </a:rPr>
              <a:t> More CPU processing is required of link state routing protocols. The SPF algorithm requires more CPU time than distance vector algorithms such as Bellman-Ford because link-state protocols build a complete map of the topology.</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Calibri" panose="020F0502020204030204" pitchFamily="34" charset="0"/>
              </a:rPr>
              <a:t>Bandwidth Requirements</a:t>
            </a:r>
            <a:r>
              <a:rPr lang="en-US" dirty="0">
                <a:effectLst/>
                <a:latin typeface="Times New Roman" panose="02020603050405020304" pitchFamily="18" charset="0"/>
                <a:ea typeface="Calibri" panose="020F0502020204030204" pitchFamily="34" charset="0"/>
                <a:cs typeface="Calibri" panose="020F0502020204030204" pitchFamily="34" charset="0"/>
              </a:rPr>
              <a:t>: Initial startup of link state routing protocols can consume lots of bandwidth</a:t>
            </a:r>
            <a:endParaRPr lang="en-RW"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W" dirty="0"/>
          </a:p>
        </p:txBody>
      </p:sp>
    </p:spTree>
    <p:extLst>
      <p:ext uri="{BB962C8B-B14F-4D97-AF65-F5344CB8AC3E}">
        <p14:creationId xmlns:p14="http://schemas.microsoft.com/office/powerpoint/2010/main" val="3628758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ED040E0C-FA38-5CE1-8C22-C6C9D3059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685" y="528320"/>
            <a:ext cx="8260064" cy="5552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6699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3" name="Rectangle 2560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4" name="Freeform: Shape 2560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F85C6E-0631-939A-FAC6-5794DF39E792}"/>
              </a:ext>
            </a:extLst>
          </p:cNvPr>
          <p:cNvSpPr>
            <a:spLocks noGrp="1"/>
          </p:cNvSpPr>
          <p:nvPr>
            <p:ph type="title"/>
          </p:nvPr>
        </p:nvSpPr>
        <p:spPr>
          <a:xfrm>
            <a:off x="1137034" y="609597"/>
            <a:ext cx="9392421" cy="1330841"/>
          </a:xfrm>
        </p:spPr>
        <p:txBody>
          <a:bodyPr>
            <a:normAutofit/>
          </a:bodyPr>
          <a:lstStyle/>
          <a:p>
            <a:r>
              <a:rPr lang="en-US" b="1">
                <a:effectLst/>
                <a:latin typeface="Calibri" panose="020F0502020204030204" pitchFamily="34" charset="0"/>
                <a:ea typeface="Calibri" panose="020F0502020204030204" pitchFamily="34" charset="0"/>
              </a:rPr>
              <a:t>OSPF Algorithm</a:t>
            </a:r>
            <a:endParaRPr lang="en-RW" b="1"/>
          </a:p>
        </p:txBody>
      </p:sp>
      <p:sp>
        <p:nvSpPr>
          <p:cNvPr id="3" name="Content Placeholder 2">
            <a:extLst>
              <a:ext uri="{FF2B5EF4-FFF2-40B4-BE49-F238E27FC236}">
                <a16:creationId xmlns:a16="http://schemas.microsoft.com/office/drawing/2014/main" id="{A65A8C86-B4B8-B3CC-E90F-A33C90FCF10E}"/>
              </a:ext>
            </a:extLst>
          </p:cNvPr>
          <p:cNvSpPr>
            <a:spLocks noGrp="1"/>
          </p:cNvSpPr>
          <p:nvPr>
            <p:ph idx="1"/>
          </p:nvPr>
        </p:nvSpPr>
        <p:spPr>
          <a:xfrm>
            <a:off x="1137034" y="2198362"/>
            <a:ext cx="4958966" cy="3917773"/>
          </a:xfrm>
        </p:spPr>
        <p:txBody>
          <a:bodyPr>
            <a:normAutofit/>
          </a:bodyPr>
          <a:lstStyle/>
          <a:p>
            <a:r>
              <a:rPr lang="en-US" sz="2000">
                <a:effectLst/>
                <a:latin typeface="Times New Roman" panose="02020603050405020304" pitchFamily="18" charset="0"/>
                <a:ea typeface="Calibri" panose="020F0502020204030204" pitchFamily="34" charset="0"/>
                <a:cs typeface="Calibri" panose="020F0502020204030204" pitchFamily="34" charset="0"/>
              </a:rPr>
              <a:t>Each OSPF router maintains a link-state database containing the LSAs received from all other routers. </a:t>
            </a:r>
          </a:p>
          <a:p>
            <a:r>
              <a:rPr lang="en-US" sz="2000">
                <a:effectLst/>
                <a:latin typeface="Times New Roman" panose="02020603050405020304" pitchFamily="18" charset="0"/>
                <a:ea typeface="Calibri" panose="020F0502020204030204" pitchFamily="34" charset="0"/>
                <a:cs typeface="Calibri" panose="020F0502020204030204" pitchFamily="34" charset="0"/>
              </a:rPr>
              <a:t>Once a router has received all of LSAs and built its local link-state database, OSPF uses Dijkstra's shortest path first (SPF) algorithm to create an SPF tree. </a:t>
            </a:r>
          </a:p>
          <a:p>
            <a:r>
              <a:rPr lang="en-US" sz="2000">
                <a:effectLst/>
                <a:latin typeface="Times New Roman" panose="02020603050405020304" pitchFamily="18" charset="0"/>
                <a:ea typeface="Calibri" panose="020F0502020204030204" pitchFamily="34" charset="0"/>
                <a:cs typeface="Calibri" panose="020F0502020204030204" pitchFamily="34" charset="0"/>
              </a:rPr>
              <a:t>The SPF tree is then used to populate the IP routing table with the best paths to each network.</a:t>
            </a:r>
            <a:endParaRPr lang="en-RW" sz="2000">
              <a:effectLst/>
              <a:latin typeface="Calibri" panose="020F0502020204030204" pitchFamily="34" charset="0"/>
              <a:ea typeface="Calibri" panose="020F0502020204030204" pitchFamily="34" charset="0"/>
            </a:endParaRPr>
          </a:p>
        </p:txBody>
      </p:sp>
      <p:pic>
        <p:nvPicPr>
          <p:cNvPr id="25602" name="Picture 2">
            <a:extLst>
              <a:ext uri="{FF2B5EF4-FFF2-40B4-BE49-F238E27FC236}">
                <a16:creationId xmlns:a16="http://schemas.microsoft.com/office/drawing/2014/main" id="{78FD49CA-8601-1990-89D1-0ECA0F45EE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2350982"/>
            <a:ext cx="4788505" cy="342377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25615" name="Freeform: Shape 2561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38916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6" name="Rectangle 266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7" name="Freeform: Shape 266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6F294A0-01BC-9A86-C4D4-6295A492AD29}"/>
              </a:ext>
            </a:extLst>
          </p:cNvPr>
          <p:cNvSpPr>
            <a:spLocks noGrp="1"/>
          </p:cNvSpPr>
          <p:nvPr>
            <p:ph type="title"/>
          </p:nvPr>
        </p:nvSpPr>
        <p:spPr>
          <a:xfrm>
            <a:off x="1137034" y="609597"/>
            <a:ext cx="9392421" cy="1330841"/>
          </a:xfrm>
        </p:spPr>
        <p:txBody>
          <a:bodyPr>
            <a:normAutofit/>
          </a:bodyPr>
          <a:lstStyle/>
          <a:p>
            <a:r>
              <a:rPr lang="en-US" b="1">
                <a:effectLst/>
                <a:latin typeface="Cambria" panose="02040503050406030204" pitchFamily="18" charset="0"/>
              </a:rPr>
              <a:t>OSPF Authentication</a:t>
            </a:r>
            <a:endParaRPr lang="en-RW" dirty="0"/>
          </a:p>
        </p:txBody>
      </p:sp>
      <p:sp>
        <p:nvSpPr>
          <p:cNvPr id="3" name="Content Placeholder 2">
            <a:extLst>
              <a:ext uri="{FF2B5EF4-FFF2-40B4-BE49-F238E27FC236}">
                <a16:creationId xmlns:a16="http://schemas.microsoft.com/office/drawing/2014/main" id="{E67266C8-B349-F4F7-14CA-52B5710610DE}"/>
              </a:ext>
            </a:extLst>
          </p:cNvPr>
          <p:cNvSpPr>
            <a:spLocks noGrp="1"/>
          </p:cNvSpPr>
          <p:nvPr>
            <p:ph idx="1"/>
          </p:nvPr>
        </p:nvSpPr>
        <p:spPr>
          <a:xfrm>
            <a:off x="1137034" y="2198362"/>
            <a:ext cx="4958966" cy="3917773"/>
          </a:xfrm>
        </p:spPr>
        <p:txBody>
          <a:bodyPr>
            <a:normAutofit/>
          </a:bodyPr>
          <a:lstStyle/>
          <a:p>
            <a:pPr marL="742950" lvl="1" indent="-285750">
              <a:spcAft>
                <a:spcPts val="1000"/>
              </a:spcAft>
              <a:buFont typeface="Arial" panose="020B0604020202020204" pitchFamily="34" charset="0"/>
              <a:buChar char="–"/>
              <a:tabLst>
                <a:tab pos="914400" algn="l"/>
              </a:tabLst>
            </a:pPr>
            <a:r>
              <a:rPr lang="en-US" sz="2000">
                <a:effectLst/>
                <a:latin typeface="Times New Roman" panose="02020603050405020304" pitchFamily="18" charset="0"/>
                <a:ea typeface="Calibri" panose="020F0502020204030204" pitchFamily="34" charset="0"/>
                <a:cs typeface="Calibri" panose="020F0502020204030204" pitchFamily="34" charset="0"/>
              </a:rPr>
              <a:t>Purpose is to encrypt &amp; authenticate routing information</a:t>
            </a:r>
            <a:endParaRPr lang="en-RW" sz="2000">
              <a:effectLst/>
              <a:latin typeface="Times New Roman" panose="02020603050405020304" pitchFamily="18" charset="0"/>
              <a:ea typeface="Calibri" panose="020F0502020204030204" pitchFamily="34" charset="0"/>
            </a:endParaRPr>
          </a:p>
          <a:p>
            <a:pPr marL="742950" lvl="1" indent="-285750">
              <a:spcAft>
                <a:spcPts val="1000"/>
              </a:spcAft>
              <a:buFont typeface="Arial" panose="020B0604020202020204" pitchFamily="34" charset="0"/>
              <a:buChar char="–"/>
              <a:tabLst>
                <a:tab pos="914400" algn="l"/>
              </a:tabLst>
            </a:pPr>
            <a:r>
              <a:rPr lang="en-US" sz="2000">
                <a:effectLst/>
                <a:latin typeface="Times New Roman" panose="02020603050405020304" pitchFamily="18" charset="0"/>
                <a:ea typeface="Calibri" panose="020F0502020204030204" pitchFamily="34" charset="0"/>
                <a:cs typeface="Calibri" panose="020F0502020204030204" pitchFamily="34" charset="0"/>
              </a:rPr>
              <a:t>This is an interface specific configuration</a:t>
            </a:r>
            <a:endParaRPr lang="en-RW" sz="2000">
              <a:effectLst/>
              <a:latin typeface="Times New Roman" panose="02020603050405020304" pitchFamily="18" charset="0"/>
              <a:ea typeface="Calibri" panose="020F0502020204030204" pitchFamily="34" charset="0"/>
            </a:endParaRPr>
          </a:p>
          <a:p>
            <a:pPr marL="742950" lvl="1" indent="-285750">
              <a:spcAft>
                <a:spcPts val="1000"/>
              </a:spcAft>
              <a:buFont typeface="Arial" panose="020B0604020202020204" pitchFamily="34" charset="0"/>
              <a:buChar char="–"/>
              <a:tabLst>
                <a:tab pos="914400" algn="l"/>
              </a:tabLst>
            </a:pPr>
            <a:r>
              <a:rPr lang="en-US" sz="2000">
                <a:effectLst/>
                <a:latin typeface="Times New Roman" panose="02020603050405020304" pitchFamily="18" charset="0"/>
                <a:ea typeface="Calibri" panose="020F0502020204030204" pitchFamily="34" charset="0"/>
                <a:cs typeface="Calibri" panose="020F0502020204030204" pitchFamily="34" charset="0"/>
              </a:rPr>
              <a:t>Routers will only accept routing information from other routers that have been configured with the same password or authentication information</a:t>
            </a:r>
            <a:endParaRPr lang="en-RW" sz="2000">
              <a:effectLst/>
              <a:latin typeface="Times New Roman" panose="02020603050405020304" pitchFamily="18" charset="0"/>
              <a:ea typeface="Calibri" panose="020F0502020204030204" pitchFamily="34" charset="0"/>
            </a:endParaRPr>
          </a:p>
          <a:p>
            <a:endParaRPr lang="en-RW" sz="2000"/>
          </a:p>
        </p:txBody>
      </p:sp>
      <p:pic>
        <p:nvPicPr>
          <p:cNvPr id="26626" name="Picture 2">
            <a:extLst>
              <a:ext uri="{FF2B5EF4-FFF2-40B4-BE49-F238E27FC236}">
                <a16:creationId xmlns:a16="http://schemas.microsoft.com/office/drawing/2014/main" id="{634C3DA3-501F-99D0-34F0-73AABAB133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2518578"/>
            <a:ext cx="4788505" cy="3088586"/>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26635" name="Freeform: Shape 266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627" name="Picture 3">
            <a:extLst>
              <a:ext uri="{FF2B5EF4-FFF2-40B4-BE49-F238E27FC236}">
                <a16:creationId xmlns:a16="http://schemas.microsoft.com/office/drawing/2014/main" id="{D019DC6A-7A72-8F4B-B37E-9E780B382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175"/>
            <a:ext cx="4171950" cy="2051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75341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70" name="Rectangle 27669">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651" name="Picture 3" descr="A diagram of a network&#10;&#10;Description automatically generated with low confidence">
            <a:extLst>
              <a:ext uri="{FF2B5EF4-FFF2-40B4-BE49-F238E27FC236}">
                <a16:creationId xmlns:a16="http://schemas.microsoft.com/office/drawing/2014/main" id="{6E1C1519-D965-49AF-407A-ADA5335ED0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6" r="1271" b="2"/>
          <a:stretch/>
        </p:blipFill>
        <p:spPr bwMode="auto">
          <a:xfrm>
            <a:off x="1005840" y="545007"/>
            <a:ext cx="4990352" cy="280181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7652" name="Picture 4" descr="A screenshot of a computer program&#10;&#10;Description automatically generated with medium confidence">
            <a:extLst>
              <a:ext uri="{FF2B5EF4-FFF2-40B4-BE49-F238E27FC236}">
                <a16:creationId xmlns:a16="http://schemas.microsoft.com/office/drawing/2014/main" id="{DB5F9CFF-03E6-9563-21C7-160D5DB5F3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67" b="2"/>
          <a:stretch/>
        </p:blipFill>
        <p:spPr bwMode="auto">
          <a:xfrm>
            <a:off x="6184526" y="545007"/>
            <a:ext cx="4990352" cy="280181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4" name="Picture 3" descr="A screenshot of a computer&#10;&#10;Description automatically generated with medium confidence">
            <a:extLst>
              <a:ext uri="{FF2B5EF4-FFF2-40B4-BE49-F238E27FC236}">
                <a16:creationId xmlns:a16="http://schemas.microsoft.com/office/drawing/2014/main" id="{68CA535E-78DB-B9CB-B1E3-507A8FE76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71" r="13353" b="2"/>
          <a:stretch/>
        </p:blipFill>
        <p:spPr bwMode="auto">
          <a:xfrm>
            <a:off x="1005840" y="3518539"/>
            <a:ext cx="4990352" cy="278894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7650" name="Picture 2" descr="A screenshot of a computer&#10;&#10;Description automatically generated with medium confidence">
            <a:extLst>
              <a:ext uri="{FF2B5EF4-FFF2-40B4-BE49-F238E27FC236}">
                <a16:creationId xmlns:a16="http://schemas.microsoft.com/office/drawing/2014/main" id="{03475379-9994-B817-0F02-77E038C83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63" r="1" b="1012"/>
          <a:stretch/>
        </p:blipFill>
        <p:spPr bwMode="auto">
          <a:xfrm>
            <a:off x="6184526" y="3518539"/>
            <a:ext cx="4990352" cy="278894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3632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0" name="Rectangle 2867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2905B2-69CC-EA76-0BFF-41FA7C8BB3DC}"/>
              </a:ext>
            </a:extLst>
          </p:cNvPr>
          <p:cNvSpPr>
            <a:spLocks noGrp="1"/>
          </p:cNvSpPr>
          <p:nvPr>
            <p:ph type="title"/>
          </p:nvPr>
        </p:nvSpPr>
        <p:spPr>
          <a:xfrm>
            <a:off x="630936" y="457200"/>
            <a:ext cx="4343400" cy="1929384"/>
          </a:xfrm>
        </p:spPr>
        <p:txBody>
          <a:bodyPr anchor="ctr">
            <a:normAutofit/>
          </a:bodyPr>
          <a:lstStyle/>
          <a:p>
            <a:r>
              <a:rPr lang="en-US" sz="4800" b="1">
                <a:effectLst/>
                <a:latin typeface="Cambria" panose="02040503050406030204" pitchFamily="18" charset="0"/>
              </a:rPr>
              <a:t>OSPF Metric</a:t>
            </a:r>
            <a:endParaRPr lang="en-RW" sz="4800"/>
          </a:p>
        </p:txBody>
      </p:sp>
      <p:sp>
        <p:nvSpPr>
          <p:cNvPr id="2868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059548-129B-AB2D-DF2D-F0D22A8912BE}"/>
              </a:ext>
            </a:extLst>
          </p:cNvPr>
          <p:cNvSpPr>
            <a:spLocks noGrp="1"/>
          </p:cNvSpPr>
          <p:nvPr>
            <p:ph idx="1"/>
          </p:nvPr>
        </p:nvSpPr>
        <p:spPr>
          <a:xfrm>
            <a:off x="5541263" y="457200"/>
            <a:ext cx="6007608" cy="1929384"/>
          </a:xfrm>
        </p:spPr>
        <p:txBody>
          <a:bodyPr anchor="ctr">
            <a:normAutofit/>
          </a:bodyPr>
          <a:lstStyle/>
          <a:p>
            <a:pPr>
              <a:spcAft>
                <a:spcPts val="1000"/>
              </a:spcAft>
            </a:pPr>
            <a:r>
              <a:rPr lang="en-US" sz="1400">
                <a:effectLst/>
                <a:latin typeface="Times New Roman" panose="02020603050405020304" pitchFamily="18" charset="0"/>
                <a:ea typeface="Calibri" panose="020F0502020204030204" pitchFamily="34" charset="0"/>
                <a:cs typeface="Calibri" panose="020F0502020204030204" pitchFamily="34" charset="0"/>
              </a:rPr>
              <a:t>OSPF uses </a:t>
            </a:r>
            <a:r>
              <a:rPr lang="en-US" sz="1400" b="1">
                <a:effectLst/>
                <a:latin typeface="Times New Roman" panose="02020603050405020304" pitchFamily="18" charset="0"/>
                <a:ea typeface="Calibri" panose="020F0502020204030204" pitchFamily="34" charset="0"/>
                <a:cs typeface="Calibri" panose="020F0502020204030204" pitchFamily="34" charset="0"/>
              </a:rPr>
              <a:t>cost</a:t>
            </a:r>
            <a:r>
              <a:rPr lang="en-US" sz="1400">
                <a:effectLst/>
                <a:latin typeface="Times New Roman" panose="02020603050405020304" pitchFamily="18" charset="0"/>
                <a:ea typeface="Calibri" panose="020F0502020204030204" pitchFamily="34" charset="0"/>
                <a:cs typeface="Calibri" panose="020F0502020204030204" pitchFamily="34" charset="0"/>
              </a:rPr>
              <a:t> as the metric for determining the best route. The best route will have the lowest cost.</a:t>
            </a:r>
            <a:endParaRPr lang="en-RW" sz="1400">
              <a:effectLst/>
              <a:latin typeface="Calibri" panose="020F0502020204030204" pitchFamily="34" charset="0"/>
              <a:ea typeface="Calibri" panose="020F0502020204030204" pitchFamily="34" charset="0"/>
            </a:endParaRPr>
          </a:p>
          <a:p>
            <a:pPr>
              <a:spcAft>
                <a:spcPts val="1000"/>
              </a:spcAft>
            </a:pPr>
            <a:r>
              <a:rPr lang="en-US" sz="1400" b="1">
                <a:effectLst/>
                <a:latin typeface="Times New Roman" panose="02020603050405020304" pitchFamily="18" charset="0"/>
                <a:ea typeface="Calibri" panose="020F0502020204030204" pitchFamily="34" charset="0"/>
                <a:cs typeface="Calibri" panose="020F0502020204030204" pitchFamily="34" charset="0"/>
              </a:rPr>
              <a:t>-Cost </a:t>
            </a:r>
            <a:r>
              <a:rPr lang="en-US" sz="1400">
                <a:effectLst/>
                <a:latin typeface="Times New Roman" panose="02020603050405020304" pitchFamily="18" charset="0"/>
                <a:ea typeface="Calibri" panose="020F0502020204030204" pitchFamily="34" charset="0"/>
                <a:cs typeface="Calibri" panose="020F0502020204030204" pitchFamily="34" charset="0"/>
              </a:rPr>
              <a:t>is based on bandwidth of an interface. Cost is calculated using the formula 10</a:t>
            </a:r>
            <a:r>
              <a:rPr lang="en-US" sz="1400" baseline="30000">
                <a:effectLst/>
                <a:latin typeface="Times New Roman" panose="02020603050405020304" pitchFamily="18" charset="0"/>
                <a:ea typeface="Calibri" panose="020F0502020204030204" pitchFamily="34" charset="0"/>
                <a:cs typeface="Calibri" panose="020F0502020204030204" pitchFamily="34" charset="0"/>
              </a:rPr>
              <a:t>8</a:t>
            </a:r>
            <a:r>
              <a:rPr lang="en-US" sz="1400">
                <a:effectLst/>
                <a:latin typeface="Times New Roman" panose="02020603050405020304" pitchFamily="18" charset="0"/>
                <a:ea typeface="Calibri" panose="020F0502020204030204" pitchFamily="34" charset="0"/>
                <a:cs typeface="Calibri" panose="020F0502020204030204" pitchFamily="34" charset="0"/>
              </a:rPr>
              <a:t> / bandwidth</a:t>
            </a:r>
            <a:endParaRPr lang="en-RW" sz="1400">
              <a:effectLst/>
              <a:latin typeface="Calibri" panose="020F0502020204030204" pitchFamily="34" charset="0"/>
              <a:ea typeface="Calibri" panose="020F0502020204030204" pitchFamily="34" charset="0"/>
            </a:endParaRPr>
          </a:p>
          <a:p>
            <a:pPr>
              <a:spcAft>
                <a:spcPts val="1000"/>
              </a:spcAft>
            </a:pPr>
            <a:r>
              <a:rPr lang="en-US" sz="1400">
                <a:effectLst/>
                <a:latin typeface="Times New Roman" panose="02020603050405020304" pitchFamily="18" charset="0"/>
                <a:ea typeface="Calibri" panose="020F0502020204030204" pitchFamily="34" charset="0"/>
                <a:cs typeface="Calibri" panose="020F0502020204030204" pitchFamily="34" charset="0"/>
              </a:rPr>
              <a:t>The reference bandwidth by defaults is 100Mbps and can be modified using </a:t>
            </a:r>
            <a:r>
              <a:rPr lang="en-US" sz="1400" b="1">
                <a:effectLst/>
                <a:latin typeface="Times New Roman" panose="02020603050405020304" pitchFamily="18" charset="0"/>
                <a:ea typeface="Calibri" panose="020F0502020204030204" pitchFamily="34" charset="0"/>
                <a:cs typeface="Calibri" panose="020F0502020204030204" pitchFamily="34" charset="0"/>
              </a:rPr>
              <a:t>auto-cost reference-bandwidth </a:t>
            </a:r>
            <a:r>
              <a:rPr lang="en-US" sz="1400">
                <a:effectLst/>
                <a:latin typeface="Times New Roman" panose="02020603050405020304" pitchFamily="18" charset="0"/>
                <a:ea typeface="Calibri" panose="020F0502020204030204" pitchFamily="34" charset="0"/>
                <a:cs typeface="Calibri" panose="020F0502020204030204" pitchFamily="34" charset="0"/>
              </a:rPr>
              <a:t>command.</a:t>
            </a:r>
            <a:endParaRPr lang="en-RW" sz="1400">
              <a:effectLst/>
              <a:latin typeface="Calibri" panose="020F0502020204030204" pitchFamily="34" charset="0"/>
              <a:ea typeface="Calibri" panose="020F0502020204030204" pitchFamily="34" charset="0"/>
            </a:endParaRPr>
          </a:p>
          <a:p>
            <a:endParaRPr lang="en-RW" sz="1400"/>
          </a:p>
        </p:txBody>
      </p:sp>
      <p:pic>
        <p:nvPicPr>
          <p:cNvPr id="28675" name="Picture 3">
            <a:extLst>
              <a:ext uri="{FF2B5EF4-FFF2-40B4-BE49-F238E27FC236}">
                <a16:creationId xmlns:a16="http://schemas.microsoft.com/office/drawing/2014/main" id="{070EF8E0-FEA4-0C36-531F-58F3136AB0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129" y="2569464"/>
            <a:ext cx="5312542" cy="3678936"/>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28674" name="Picture 2">
            <a:extLst>
              <a:ext uri="{FF2B5EF4-FFF2-40B4-BE49-F238E27FC236}">
                <a16:creationId xmlns:a16="http://schemas.microsoft.com/office/drawing/2014/main" id="{0A34AFE2-ADAE-447B-A014-CD4BB25996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639369"/>
            <a:ext cx="5468112" cy="35391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9378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2970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A037A-502C-0826-CA0A-387C2CC0375C}"/>
              </a:ext>
            </a:extLst>
          </p:cNvPr>
          <p:cNvSpPr>
            <a:spLocks noGrp="1"/>
          </p:cNvSpPr>
          <p:nvPr>
            <p:ph type="title"/>
          </p:nvPr>
        </p:nvSpPr>
        <p:spPr>
          <a:xfrm>
            <a:off x="589560" y="856180"/>
            <a:ext cx="4560584" cy="1128068"/>
          </a:xfrm>
        </p:spPr>
        <p:txBody>
          <a:bodyPr anchor="ctr">
            <a:normAutofit/>
          </a:bodyPr>
          <a:lstStyle/>
          <a:p>
            <a:r>
              <a:rPr lang="en-US" sz="3400" b="1">
                <a:effectLst/>
                <a:latin typeface="Cambria" panose="02040503050406030204" pitchFamily="18" charset="0"/>
              </a:rPr>
              <a:t>OSPF and Multiaccess Networks</a:t>
            </a:r>
            <a:endParaRPr lang="en-RW" sz="3400"/>
          </a:p>
        </p:txBody>
      </p:sp>
      <p:grpSp>
        <p:nvGrpSpPr>
          <p:cNvPr id="29705" name="Group 297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706" name="Rectangle 297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0" name="Rectangle 297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709" name="Rectangle 297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42D2C4-19F6-B7DF-36B0-D0F5743AE180}"/>
              </a:ext>
            </a:extLst>
          </p:cNvPr>
          <p:cNvSpPr>
            <a:spLocks noGrp="1"/>
          </p:cNvSpPr>
          <p:nvPr>
            <p:ph idx="1"/>
          </p:nvPr>
        </p:nvSpPr>
        <p:spPr>
          <a:xfrm>
            <a:off x="590719" y="2330505"/>
            <a:ext cx="4559425" cy="3979585"/>
          </a:xfrm>
        </p:spPr>
        <p:txBody>
          <a:bodyPr anchor="ctr">
            <a:normAutofit/>
          </a:bodyPr>
          <a:lstStyle/>
          <a:p>
            <a:pPr>
              <a:spcAft>
                <a:spcPts val="1000"/>
              </a:spcAft>
            </a:pPr>
            <a:r>
              <a:rPr lang="en-US" sz="1900">
                <a:effectLst/>
                <a:latin typeface="Times New Roman" panose="02020603050405020304" pitchFamily="18" charset="0"/>
                <a:ea typeface="Calibri" panose="020F0502020204030204" pitchFamily="34" charset="0"/>
                <a:cs typeface="Calibri" panose="020F0502020204030204" pitchFamily="34" charset="0"/>
              </a:rPr>
              <a:t>A multiaccess network is a network with more than two devices on the same shared media.</a:t>
            </a:r>
            <a:endParaRPr lang="en-RW" sz="1900">
              <a:effectLst/>
              <a:latin typeface="Calibri" panose="020F0502020204030204" pitchFamily="34" charset="0"/>
              <a:ea typeface="Calibri" panose="020F0502020204030204" pitchFamily="34" charset="0"/>
            </a:endParaRPr>
          </a:p>
          <a:p>
            <a:pPr>
              <a:spcAft>
                <a:spcPts val="1000"/>
              </a:spcAft>
            </a:pPr>
            <a:r>
              <a:rPr lang="en-US" sz="1900">
                <a:effectLst/>
                <a:latin typeface="Times New Roman" panose="02020603050405020304" pitchFamily="18" charset="0"/>
                <a:ea typeface="Calibri" panose="020F0502020204030204" pitchFamily="34" charset="0"/>
                <a:cs typeface="Calibri" panose="020F0502020204030204" pitchFamily="34" charset="0"/>
              </a:rPr>
              <a:t>OSPF defines five network types:</a:t>
            </a:r>
            <a:endParaRPr lang="en-RW" sz="1900">
              <a:effectLst/>
              <a:latin typeface="Calibri" panose="020F0502020204030204" pitchFamily="34" charset="0"/>
              <a:ea typeface="Calibri" panose="020F0502020204030204" pitchFamily="34" charset="0"/>
            </a:endParaRPr>
          </a:p>
          <a:p>
            <a:pPr marL="342900" lvl="0" indent="-342900">
              <a:spcAft>
                <a:spcPts val="1000"/>
              </a:spcAft>
              <a:buFont typeface="Symbol" panose="05050102010706020507" pitchFamily="18" charset="2"/>
              <a:buChar char="-"/>
              <a:tabLst>
                <a:tab pos="457200" algn="l"/>
              </a:tabLst>
            </a:pPr>
            <a:r>
              <a:rPr lang="en-US" sz="1900">
                <a:effectLst/>
                <a:latin typeface="Times New Roman" panose="02020603050405020304" pitchFamily="18" charset="0"/>
                <a:ea typeface="Calibri" panose="020F0502020204030204" pitchFamily="34" charset="0"/>
                <a:cs typeface="Calibri" panose="020F0502020204030204" pitchFamily="34" charset="0"/>
              </a:rPr>
              <a:t>Point-to-point </a:t>
            </a:r>
            <a:endParaRPr lang="en-RW" sz="19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1000"/>
              </a:spcAft>
              <a:buFont typeface="Symbol" panose="05050102010706020507" pitchFamily="18" charset="2"/>
              <a:buChar char="-"/>
              <a:tabLst>
                <a:tab pos="457200" algn="l"/>
              </a:tabLst>
            </a:pPr>
            <a:r>
              <a:rPr lang="en-US" sz="1900">
                <a:effectLst/>
                <a:latin typeface="Times New Roman" panose="02020603050405020304" pitchFamily="18" charset="0"/>
                <a:ea typeface="Calibri" panose="020F0502020204030204" pitchFamily="34" charset="0"/>
                <a:cs typeface="Calibri" panose="020F0502020204030204" pitchFamily="34" charset="0"/>
              </a:rPr>
              <a:t>Broadcast Multiaccess </a:t>
            </a:r>
            <a:endParaRPr lang="en-RW" sz="19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1000"/>
              </a:spcAft>
              <a:buFont typeface="Symbol" panose="05050102010706020507" pitchFamily="18" charset="2"/>
              <a:buChar char="-"/>
              <a:tabLst>
                <a:tab pos="457200" algn="l"/>
              </a:tabLst>
            </a:pPr>
            <a:r>
              <a:rPr lang="en-US" sz="1900">
                <a:effectLst/>
                <a:latin typeface="Times New Roman" panose="02020603050405020304" pitchFamily="18" charset="0"/>
                <a:ea typeface="Calibri" panose="020F0502020204030204" pitchFamily="34" charset="0"/>
                <a:cs typeface="Calibri" panose="020F0502020204030204" pitchFamily="34" charset="0"/>
              </a:rPr>
              <a:t>Nonbroadcast Multiaccess (NBMA) </a:t>
            </a:r>
            <a:endParaRPr lang="en-RW" sz="19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1000"/>
              </a:spcAft>
              <a:buFont typeface="Symbol" panose="05050102010706020507" pitchFamily="18" charset="2"/>
              <a:buChar char="-"/>
              <a:tabLst>
                <a:tab pos="457200" algn="l"/>
              </a:tabLst>
            </a:pPr>
            <a:r>
              <a:rPr lang="en-US" sz="1900">
                <a:effectLst/>
                <a:latin typeface="Times New Roman" panose="02020603050405020304" pitchFamily="18" charset="0"/>
                <a:ea typeface="Calibri" panose="020F0502020204030204" pitchFamily="34" charset="0"/>
                <a:cs typeface="Calibri" panose="020F0502020204030204" pitchFamily="34" charset="0"/>
              </a:rPr>
              <a:t>Point-to-multipoint </a:t>
            </a:r>
            <a:endParaRPr lang="en-GB" sz="19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1000"/>
              </a:spcAft>
              <a:buFont typeface="Symbol" panose="05050102010706020507" pitchFamily="18" charset="2"/>
              <a:buChar char="-"/>
              <a:tabLst>
                <a:tab pos="457200" algn="l"/>
              </a:tabLst>
            </a:pPr>
            <a:r>
              <a:rPr lang="en-US" sz="1900">
                <a:effectLst/>
                <a:latin typeface="Times New Roman" panose="02020603050405020304" pitchFamily="18" charset="0"/>
                <a:ea typeface="Calibri" panose="020F0502020204030204" pitchFamily="34" charset="0"/>
                <a:cs typeface="Calibri" panose="020F0502020204030204" pitchFamily="34" charset="0"/>
              </a:rPr>
              <a:t>Virtual links</a:t>
            </a:r>
            <a:endParaRPr lang="en-RW" sz="1900"/>
          </a:p>
        </p:txBody>
      </p:sp>
      <p:sp>
        <p:nvSpPr>
          <p:cNvPr id="29711" name="Rectangle 297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3" name="Rectangle 297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a:extLst>
              <a:ext uri="{FF2B5EF4-FFF2-40B4-BE49-F238E27FC236}">
                <a16:creationId xmlns:a16="http://schemas.microsoft.com/office/drawing/2014/main" id="{0A98324C-F1F1-786E-B95F-2CB785B957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2" r="3430" b="2"/>
          <a:stretch/>
        </p:blipFill>
        <p:spPr bwMode="auto">
          <a:xfrm>
            <a:off x="5977788" y="799352"/>
            <a:ext cx="5425410" cy="5259296"/>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168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34" name="Rectangle 30727">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30" name="Group 307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731" name="Rectangle 307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2" name="Rectangle 307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3" name="Rectangle 307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35" name="Rectangle 307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29C08-903F-566E-811F-626081E40425}"/>
              </a:ext>
            </a:extLst>
          </p:cNvPr>
          <p:cNvSpPr>
            <a:spLocks noGrp="1"/>
          </p:cNvSpPr>
          <p:nvPr>
            <p:ph type="title"/>
          </p:nvPr>
        </p:nvSpPr>
        <p:spPr>
          <a:xfrm>
            <a:off x="1043631" y="873940"/>
            <a:ext cx="4928291" cy="1035781"/>
          </a:xfrm>
        </p:spPr>
        <p:txBody>
          <a:bodyPr anchor="ctr">
            <a:normAutofit/>
          </a:bodyPr>
          <a:lstStyle/>
          <a:p>
            <a:r>
              <a:rPr lang="en-US" sz="3600">
                <a:effectLst/>
                <a:latin typeface="Calibri" panose="020F0502020204030204" pitchFamily="34" charset="0"/>
                <a:ea typeface="Calibri" panose="020F0502020204030204" pitchFamily="34" charset="0"/>
              </a:rPr>
              <a:t>DR/BDR Election Process</a:t>
            </a:r>
            <a:endParaRPr lang="en-RW" sz="3600"/>
          </a:p>
        </p:txBody>
      </p:sp>
      <p:sp>
        <p:nvSpPr>
          <p:cNvPr id="3" name="Content Placeholder 2">
            <a:extLst>
              <a:ext uri="{FF2B5EF4-FFF2-40B4-BE49-F238E27FC236}">
                <a16:creationId xmlns:a16="http://schemas.microsoft.com/office/drawing/2014/main" id="{BDAB3D96-714E-05B7-46E9-A8D0A30E9B3F}"/>
              </a:ext>
            </a:extLst>
          </p:cNvPr>
          <p:cNvSpPr>
            <a:spLocks noGrp="1"/>
          </p:cNvSpPr>
          <p:nvPr>
            <p:ph idx="1"/>
          </p:nvPr>
        </p:nvSpPr>
        <p:spPr>
          <a:xfrm>
            <a:off x="1045029" y="2524721"/>
            <a:ext cx="4991629" cy="3677123"/>
          </a:xfrm>
        </p:spPr>
        <p:txBody>
          <a:bodyPr anchor="ctr">
            <a:normAutofit/>
          </a:bodyPr>
          <a:lstStyle/>
          <a:p>
            <a:pPr>
              <a:spcAft>
                <a:spcPts val="1000"/>
              </a:spcAft>
            </a:pPr>
            <a:r>
              <a:rPr lang="en-US" sz="1800">
                <a:effectLst/>
                <a:latin typeface="Times New Roman" panose="02020603050405020304" pitchFamily="18" charset="0"/>
                <a:ea typeface="Calibri" panose="020F0502020204030204" pitchFamily="34" charset="0"/>
                <a:cs typeface="Calibri" panose="020F0502020204030204" pitchFamily="34" charset="0"/>
              </a:rPr>
              <a:t>Criteria for getting elected DR/BDR</a:t>
            </a:r>
            <a:endParaRPr lang="en-RW" sz="180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tabLst>
                <a:tab pos="457200" algn="l"/>
              </a:tabLst>
            </a:pPr>
            <a:r>
              <a:rPr lang="en-US" sz="1800" b="1">
                <a:effectLst/>
                <a:latin typeface="Times New Roman" panose="02020603050405020304" pitchFamily="18" charset="0"/>
                <a:ea typeface="Calibri" panose="020F0502020204030204" pitchFamily="34" charset="0"/>
                <a:cs typeface="Calibri" panose="020F0502020204030204" pitchFamily="34" charset="0"/>
              </a:rPr>
              <a:t>DR:</a:t>
            </a:r>
            <a:r>
              <a:rPr lang="en-US" sz="1800">
                <a:effectLst/>
                <a:latin typeface="Times New Roman" panose="02020603050405020304" pitchFamily="18" charset="0"/>
                <a:ea typeface="Calibri" panose="020F0502020204030204" pitchFamily="34" charset="0"/>
                <a:cs typeface="Calibri" panose="020F0502020204030204" pitchFamily="34" charset="0"/>
              </a:rPr>
              <a:t> Router with the highest OSPF interface priority.</a:t>
            </a:r>
            <a:endParaRPr lang="en-RW" sz="180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b="1">
                <a:effectLst/>
                <a:latin typeface="Times New Roman" panose="02020603050405020304" pitchFamily="18" charset="0"/>
                <a:ea typeface="Calibri" panose="020F0502020204030204" pitchFamily="34" charset="0"/>
                <a:cs typeface="Calibri" panose="020F0502020204030204" pitchFamily="34" charset="0"/>
              </a:rPr>
              <a:t>BDR</a:t>
            </a:r>
            <a:r>
              <a:rPr lang="en-US" sz="1800">
                <a:effectLst/>
                <a:latin typeface="Times New Roman" panose="02020603050405020304" pitchFamily="18" charset="0"/>
                <a:ea typeface="Calibri" panose="020F0502020204030204" pitchFamily="34" charset="0"/>
                <a:cs typeface="Calibri" panose="020F0502020204030204" pitchFamily="34" charset="0"/>
              </a:rPr>
              <a:t>: Router with the second highest OSPF interface priority. </a:t>
            </a:r>
            <a:endParaRPr lang="en-RW" sz="180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 If OSPF interface priorities are equal, the highest router ID is used to break the tie.</a:t>
            </a:r>
            <a:endParaRPr lang="en-RW" sz="1800">
              <a:effectLst/>
              <a:latin typeface="Calibri" panose="020F0502020204030204" pitchFamily="34" charset="0"/>
              <a:ea typeface="Calibri" panose="020F0502020204030204" pitchFamily="34" charset="0"/>
            </a:endParaRPr>
          </a:p>
          <a:p>
            <a:endParaRPr lang="en-RW" sz="1800"/>
          </a:p>
        </p:txBody>
      </p:sp>
      <p:pic>
        <p:nvPicPr>
          <p:cNvPr id="30723" name="Picture 3">
            <a:extLst>
              <a:ext uri="{FF2B5EF4-FFF2-40B4-BE49-F238E27FC236}">
                <a16:creationId xmlns:a16="http://schemas.microsoft.com/office/drawing/2014/main" id="{8E821C8E-F36D-D577-A535-9BE072198D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 r="9324" b="-2"/>
          <a:stretch/>
        </p:blipFill>
        <p:spPr bwMode="auto">
          <a:xfrm>
            <a:off x="6788383" y="613148"/>
            <a:ext cx="4565417" cy="267919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30722" name="Picture 2">
            <a:extLst>
              <a:ext uri="{FF2B5EF4-FFF2-40B4-BE49-F238E27FC236}">
                <a16:creationId xmlns:a16="http://schemas.microsoft.com/office/drawing/2014/main" id="{8AAD6ECA-3F45-4356-8602-D6B7C99FE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30" r="4" b="13751"/>
          <a:stretch/>
        </p:blipFill>
        <p:spPr bwMode="auto">
          <a:xfrm>
            <a:off x="6788383" y="3528753"/>
            <a:ext cx="4565417" cy="267919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cxnSp>
        <p:nvCxnSpPr>
          <p:cNvPr id="30737" name="Straight Connector 307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783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1863</TotalTime>
  <Words>6284</Words>
  <Application>Microsoft Office PowerPoint</Application>
  <PresentationFormat>Widescreen</PresentationFormat>
  <Paragraphs>410</Paragraphs>
  <Slides>148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148</vt:i4>
      </vt:variant>
    </vt:vector>
  </HeadingPairs>
  <TitlesOfParts>
    <vt:vector size="158" baseType="lpstr">
      <vt:lpstr>Arial</vt:lpstr>
      <vt:lpstr>Arial Black</vt:lpstr>
      <vt:lpstr>Calibri</vt:lpstr>
      <vt:lpstr>Calibri Light</vt:lpstr>
      <vt:lpstr>Cambria</vt:lpstr>
      <vt:lpstr>Symbol</vt:lpstr>
      <vt:lpstr>Times New Roman</vt:lpstr>
      <vt:lpstr>Wingdings</vt:lpstr>
      <vt:lpstr>Wingdings 3</vt:lpstr>
      <vt:lpstr>Office Theme</vt:lpstr>
      <vt:lpstr>NETWORKING II </vt:lpstr>
      <vt:lpstr>COURSE OUTLINES</vt:lpstr>
      <vt:lpstr>Introduction to routing and packet forwarding</vt:lpstr>
      <vt:lpstr>Router</vt:lpstr>
      <vt:lpstr>Router components and their functions</vt:lpstr>
      <vt:lpstr>Major phases to the router boot-up process</vt:lpstr>
      <vt:lpstr>How router boots up</vt:lpstr>
      <vt:lpstr>Router Interface </vt:lpstr>
      <vt:lpstr>Routers and the Network Layer</vt:lpstr>
      <vt:lpstr>PowerPoint Presentation</vt:lpstr>
      <vt:lpstr>Routing Table Structure</vt:lpstr>
      <vt:lpstr>PowerPoint Presentation</vt:lpstr>
      <vt:lpstr>Routing Table Principles</vt:lpstr>
      <vt:lpstr>Packet format</vt:lpstr>
      <vt:lpstr>Ethernet frame</vt:lpstr>
      <vt:lpstr>Equal cost metric</vt:lpstr>
      <vt:lpstr>Path determination</vt:lpstr>
      <vt:lpstr>PowerPoint Presentation</vt:lpstr>
      <vt:lpstr>PowerPoint Presentation</vt:lpstr>
      <vt:lpstr>PowerPoint Presentation</vt:lpstr>
      <vt:lpstr>PowerPoint Presentation</vt:lpstr>
      <vt:lpstr>STATIC ROUTING</vt:lpstr>
      <vt:lpstr>PowerPoint Presentation</vt:lpstr>
      <vt:lpstr>NETWORKING II</vt:lpstr>
      <vt:lpstr>Introduction to Dynamic Routing Protocol</vt:lpstr>
      <vt:lpstr>The functions of Dynamic Routing Protocols</vt:lpstr>
      <vt:lpstr>PowerPoint Presentation</vt:lpstr>
      <vt:lpstr>Classifying Routing Protocols</vt:lpstr>
      <vt:lpstr>Classifying Routing Protocols (cont’d)</vt:lpstr>
      <vt:lpstr>PowerPoint Presentation</vt:lpstr>
      <vt:lpstr>Interior Gateway Protocol </vt:lpstr>
      <vt:lpstr>Distance vector </vt:lpstr>
      <vt:lpstr>Link state </vt:lpstr>
      <vt:lpstr>Classful routing protocols </vt:lpstr>
      <vt:lpstr>Classless routing protocols</vt:lpstr>
      <vt:lpstr>PowerPoint Presentation</vt:lpstr>
      <vt:lpstr>Convergence </vt:lpstr>
      <vt:lpstr>Routing Protocols Metrics</vt:lpstr>
      <vt:lpstr>Metrics used in IP routing protocols</vt:lpstr>
      <vt:lpstr>PowerPoint Presentation</vt:lpstr>
      <vt:lpstr>Administrative Distance of a Route</vt:lpstr>
      <vt:lpstr>Dynamic Routing Protocols AD</vt:lpstr>
      <vt:lpstr>Directly connected routes have a default AD of 0</vt:lpstr>
      <vt:lpstr>Variable Length Subnet Mask (VLSM) and Classless Inter Domain Routing (CIDR)</vt:lpstr>
      <vt:lpstr>The High Order Bits</vt:lpstr>
      <vt:lpstr>PowerPoint Presentation</vt:lpstr>
      <vt:lpstr>Classless Inter-domain Routing (CIDR) </vt:lpstr>
      <vt:lpstr>Classless IP Addressing</vt:lpstr>
      <vt:lpstr>CIDR &amp; Route Summarization</vt:lpstr>
      <vt:lpstr>PowerPoint Presentation</vt:lpstr>
      <vt:lpstr>NETWORKING II</vt:lpstr>
      <vt:lpstr>Distance Vector Routing Protocols (RIPv1 and RIP v2)</vt:lpstr>
      <vt:lpstr>Interior Gateway Routing Protocol (IGRP) </vt:lpstr>
      <vt:lpstr>EIGRP</vt:lpstr>
      <vt:lpstr>Characteristics of Distance Vector routing protocols:</vt:lpstr>
      <vt:lpstr>Routing Protocol Algorithm</vt:lpstr>
      <vt:lpstr>Network Discovery</vt:lpstr>
      <vt:lpstr>PowerPoint Presentation</vt:lpstr>
      <vt:lpstr>Convergence</vt:lpstr>
      <vt:lpstr>Triggered Updates</vt:lpstr>
      <vt:lpstr>PowerPoint Presentation</vt:lpstr>
      <vt:lpstr>Routing Information Protocol (RIP)</vt:lpstr>
      <vt:lpstr>RIP Operation</vt:lpstr>
      <vt:lpstr>Basic RIPv1 Configuration</vt:lpstr>
      <vt:lpstr>ENHANCED INTERIOR GATEWAY ROUTING PROTOCOL (EIGRP)</vt:lpstr>
      <vt:lpstr>EIGRP’s 5 Packet Types</vt:lpstr>
      <vt:lpstr>Diffusing Update Algorithm (DUAL)</vt:lpstr>
      <vt:lpstr>Authentication</vt:lpstr>
      <vt:lpstr>PowerPoint Presentation</vt:lpstr>
      <vt:lpstr>EIGRP Metric Calculation</vt:lpstr>
      <vt:lpstr>EIGRP Metrics</vt:lpstr>
      <vt:lpstr>PowerPoint Presentation</vt:lpstr>
      <vt:lpstr>PowerPoint Presentation</vt:lpstr>
      <vt:lpstr>PowerPoint Presentation</vt:lpstr>
      <vt:lpstr>DUAL Concepts</vt:lpstr>
      <vt:lpstr>Feasible Successors, Feasibility Condition &amp; Reported Distance</vt:lpstr>
      <vt:lpstr>Reported distance (RD)</vt:lpstr>
      <vt:lpstr>PowerPoint Presentation</vt:lpstr>
      <vt:lpstr>PowerPoint Presentation</vt:lpstr>
      <vt:lpstr>NETWORKING II</vt:lpstr>
      <vt:lpstr>Link-State Routing Protocols, OSPF</vt:lpstr>
      <vt:lpstr>PowerPoint Presentation</vt:lpstr>
      <vt:lpstr>Link-State Routing Process</vt:lpstr>
      <vt:lpstr>PowerPoint Presentation</vt:lpstr>
      <vt:lpstr>PowerPoint Presentation</vt:lpstr>
      <vt:lpstr>PowerPoint Presentation</vt:lpstr>
      <vt:lpstr>PowerPoint Presentation</vt:lpstr>
      <vt:lpstr>PowerPoint Presentation</vt:lpstr>
      <vt:lpstr>PowerPoint Presentation</vt:lpstr>
      <vt:lpstr>Constructing a link state database</vt:lpstr>
      <vt:lpstr>PowerPoint Presentation</vt:lpstr>
      <vt:lpstr>Requirements for using a link state routing protocol</vt:lpstr>
      <vt:lpstr>PowerPoint Presentation</vt:lpstr>
      <vt:lpstr>OSPF Algorithm</vt:lpstr>
      <vt:lpstr>OSPF Authentication</vt:lpstr>
      <vt:lpstr>PowerPoint Presentation</vt:lpstr>
      <vt:lpstr>OSPF Metric</vt:lpstr>
      <vt:lpstr>OSPF and Multiaccess Networks</vt:lpstr>
      <vt:lpstr>DR/BDR Election Process</vt:lpstr>
      <vt:lpstr>Access Control Lists</vt:lpstr>
      <vt:lpstr>Purpose of ACLs</vt:lpstr>
      <vt:lpstr>PowerPoint Presentation</vt:lpstr>
      <vt:lpstr>IP ACL Operation</vt:lpstr>
      <vt:lpstr>PowerPoint Presentation</vt:lpstr>
      <vt:lpstr>Standard versus Extended IPv4 ACLs</vt:lpstr>
      <vt:lpstr>PowerPoint Presentation</vt:lpstr>
      <vt:lpstr>Using a Wildcard Mask </vt:lpstr>
      <vt:lpstr>Guidelines for ACL creation</vt:lpstr>
      <vt:lpstr>The Three Ps </vt:lpstr>
      <vt:lpstr>Guidelines for standard ACL Placement</vt:lpstr>
      <vt:lpstr>Guidelines for Extended ACL Placement</vt:lpstr>
      <vt:lpstr>PowerPoint Presentation</vt:lpstr>
      <vt:lpstr>PowerPoint Presentation</vt:lpstr>
      <vt:lpstr>PowerPoint Presentation</vt:lpstr>
      <vt:lpstr>Extended IPv4 ACLs</vt:lpstr>
      <vt:lpstr>PowerPoint Presentation</vt:lpstr>
      <vt:lpstr>PowerPoint Presentation</vt:lpstr>
      <vt:lpstr>PowerPoint Presentation</vt:lpstr>
      <vt:lpstr>PowerPoint Presentation</vt:lpstr>
      <vt:lpstr>PowerPoint Presentation</vt:lpstr>
      <vt:lpstr>PowerPoint Presentation</vt:lpstr>
      <vt:lpstr>NETWORKING II</vt:lpstr>
      <vt:lpstr>DHCP </vt:lpstr>
      <vt:lpstr>DHCP (Cont’d)</vt:lpstr>
      <vt:lpstr>PowerPoint Presentation</vt:lpstr>
      <vt:lpstr>PowerPoint Presentation</vt:lpstr>
      <vt:lpstr>DHCP operation </vt:lpstr>
      <vt:lpstr>Configuring DHCP </vt:lpstr>
      <vt:lpstr>DHCP Relay </vt:lpstr>
      <vt:lpstr>PowerPoint Presentation</vt:lpstr>
      <vt:lpstr>NETWORK ADDRESS TRANSLATIONODULE </vt:lpstr>
      <vt:lpstr>NAT operation</vt:lpstr>
      <vt:lpstr>PowerPoint Presentation</vt:lpstr>
      <vt:lpstr>Private addressing</vt:lpstr>
      <vt:lpstr>NAT terminology</vt:lpstr>
      <vt:lpstr>NAT terminology (cont’d)</vt:lpstr>
      <vt:lpstr>PowerPoint Presentation</vt:lpstr>
      <vt:lpstr>Dynamic NAT configuration</vt:lpstr>
      <vt:lpstr>Configuring static NAT</vt:lpstr>
      <vt:lpstr>Configuring NAT overload</vt:lpstr>
      <vt:lpstr>Overlapping networks</vt:lpstr>
      <vt:lpstr>PowerPoint Presentation</vt:lpstr>
      <vt:lpstr>PowerPoint Presentation</vt:lpstr>
      <vt:lpstr>PowerPoint Presentation</vt:lpstr>
      <vt:lpstr>PowerPoint Presentation</vt:lpstr>
      <vt:lpstr>Verifying NAT translations</vt:lpstr>
      <vt:lpstr>Clearing NAT translations</vt:lpstr>
      <vt:lpstr>NAT advantages vs. disadvantages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II </dc:title>
  <dc:creator>Martin KURADUSENGE</dc:creator>
  <cp:lastModifiedBy>Martin KURADUSENGE</cp:lastModifiedBy>
  <cp:revision>9</cp:revision>
  <dcterms:created xsi:type="dcterms:W3CDTF">2023-06-05T06:59:36Z</dcterms:created>
  <dcterms:modified xsi:type="dcterms:W3CDTF">2023-06-09T14:34:44Z</dcterms:modified>
</cp:coreProperties>
</file>